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62"/>
  </p:notesMasterIdLst>
  <p:handoutMasterIdLst>
    <p:handoutMasterId r:id="rId63"/>
  </p:handoutMasterIdLst>
  <p:sldIdLst>
    <p:sldId id="581" r:id="rId2"/>
    <p:sldId id="582" r:id="rId3"/>
    <p:sldId id="583"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9" r:id="rId29"/>
    <p:sldId id="610" r:id="rId30"/>
    <p:sldId id="611" r:id="rId31"/>
    <p:sldId id="612" r:id="rId32"/>
    <p:sldId id="613" r:id="rId33"/>
    <p:sldId id="456" r:id="rId34"/>
    <p:sldId id="537" r:id="rId35"/>
    <p:sldId id="538" r:id="rId36"/>
    <p:sldId id="539" r:id="rId37"/>
    <p:sldId id="540" r:id="rId38"/>
    <p:sldId id="556" r:id="rId39"/>
    <p:sldId id="542" r:id="rId40"/>
    <p:sldId id="578" r:id="rId41"/>
    <p:sldId id="543" r:id="rId42"/>
    <p:sldId id="474" r:id="rId43"/>
    <p:sldId id="557" r:id="rId44"/>
    <p:sldId id="559" r:id="rId45"/>
    <p:sldId id="544" r:id="rId46"/>
    <p:sldId id="553" r:id="rId47"/>
    <p:sldId id="548" r:id="rId48"/>
    <p:sldId id="549" r:id="rId49"/>
    <p:sldId id="550" r:id="rId50"/>
    <p:sldId id="551" r:id="rId51"/>
    <p:sldId id="552" r:id="rId52"/>
    <p:sldId id="545" r:id="rId53"/>
    <p:sldId id="530" r:id="rId54"/>
    <p:sldId id="560" r:id="rId55"/>
    <p:sldId id="546" r:id="rId56"/>
    <p:sldId id="547" r:id="rId57"/>
    <p:sldId id="569" r:id="rId58"/>
    <p:sldId id="570" r:id="rId59"/>
    <p:sldId id="571" r:id="rId60"/>
    <p:sldId id="510" r:id="rId61"/>
  </p:sldIdLst>
  <p:sldSz cx="9144000" cy="6858000" type="screen4x3"/>
  <p:notesSz cx="6670675" cy="9929813"/>
  <p:defaultTextStyle>
    <a:defPPr>
      <a:defRPr lang="en-GB"/>
    </a:defPPr>
    <a:lvl1pPr algn="l" rtl="0" eaLnBrk="0" fontAlgn="base" hangingPunct="0">
      <a:spcBef>
        <a:spcPct val="0"/>
      </a:spcBef>
      <a:spcAft>
        <a:spcPct val="0"/>
      </a:spcAft>
      <a:defRPr sz="16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Opening" id="{BE6CF05B-B8F6-43A5-ABD2-4A3F997FE4CC}">
          <p14:sldIdLst>
            <p14:sldId id="581"/>
          </p14:sldIdLst>
        </p14:section>
        <p14:section name="Section 1 - Background" id="{13482ED0-FB8C-4562-A675-2FC856CDCCD9}">
          <p14:sldIdLst>
            <p14:sldId id="582"/>
            <p14:sldId id="583"/>
            <p14:sldId id="584"/>
            <p14:sldId id="585"/>
            <p14:sldId id="586"/>
            <p14:sldId id="587"/>
            <p14:sldId id="588"/>
            <p14:sldId id="589"/>
            <p14:sldId id="590"/>
            <p14:sldId id="591"/>
            <p14:sldId id="592"/>
            <p14:sldId id="593"/>
            <p14:sldId id="594"/>
          </p14:sldIdLst>
        </p14:section>
        <p14:section name="Section 2 - Format of Nat Curriculum" id="{B3BFB37C-FEB3-4EB8-8815-C6C3095D51DE}">
          <p14:sldIdLst>
            <p14:sldId id="595"/>
            <p14:sldId id="596"/>
            <p14:sldId id="597"/>
            <p14:sldId id="598"/>
            <p14:sldId id="599"/>
            <p14:sldId id="600"/>
            <p14:sldId id="601"/>
            <p14:sldId id="602"/>
            <p14:sldId id="603"/>
            <p14:sldId id="604"/>
            <p14:sldId id="605"/>
            <p14:sldId id="606"/>
            <p14:sldId id="607"/>
          </p14:sldIdLst>
        </p14:section>
        <p14:section name="Section 3 - Direction of Reforms" id="{292653B6-289B-4550-AFF0-1700C907AA34}">
          <p14:sldIdLst>
            <p14:sldId id="609"/>
            <p14:sldId id="610"/>
            <p14:sldId id="611"/>
          </p14:sldIdLst>
        </p14:section>
        <p14:section name="Section 4 - Recommendations for SEA-BES" id="{F67232BC-952B-42DF-B6AE-FBE0362F8FE9}">
          <p14:sldIdLst>
            <p14:sldId id="612"/>
            <p14:sldId id="613"/>
          </p14:sldIdLst>
        </p14:section>
        <p14:section name="Hidden Section" id="{FF99B967-91BC-474C-B813-F7004661692C}">
          <p14:sldIdLst>
            <p14:sldId id="456"/>
            <p14:sldId id="537"/>
            <p14:sldId id="538"/>
            <p14:sldId id="539"/>
            <p14:sldId id="540"/>
            <p14:sldId id="556"/>
            <p14:sldId id="542"/>
            <p14:sldId id="578"/>
            <p14:sldId id="543"/>
            <p14:sldId id="474"/>
            <p14:sldId id="557"/>
            <p14:sldId id="559"/>
            <p14:sldId id="544"/>
            <p14:sldId id="553"/>
            <p14:sldId id="548"/>
            <p14:sldId id="549"/>
            <p14:sldId id="550"/>
            <p14:sldId id="551"/>
            <p14:sldId id="552"/>
            <p14:sldId id="545"/>
            <p14:sldId id="530"/>
            <p14:sldId id="560"/>
            <p14:sldId id="546"/>
            <p14:sldId id="547"/>
            <p14:sldId id="569"/>
            <p14:sldId id="570"/>
            <p14:sldId id="571"/>
            <p14:sldId id="5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996600"/>
    <a:srgbClr val="FF9900"/>
    <a:srgbClr val="99FF99"/>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5" autoAdjust="0"/>
    <p:restoredTop sz="75932" autoAdjust="0"/>
  </p:normalViewPr>
  <p:slideViewPr>
    <p:cSldViewPr>
      <p:cViewPr varScale="1">
        <p:scale>
          <a:sx n="50" d="100"/>
          <a:sy n="50" d="100"/>
        </p:scale>
        <p:origin x="-122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09"/>
    </p:cViewPr>
  </p:sorterViewPr>
  <p:notesViewPr>
    <p:cSldViewPr>
      <p:cViewPr>
        <p:scale>
          <a:sx n="90" d="100"/>
          <a:sy n="90" d="100"/>
        </p:scale>
        <p:origin x="-1794" y="288"/>
      </p:cViewPr>
      <p:guideLst>
        <p:guide orient="horz" pos="3128"/>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216067"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216068"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216069"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D20BC4-267A-4152-B8D0-E332A0468887}" type="slidenum">
              <a:rPr lang="zh-CN" altLang="en-US"/>
              <a:pPr>
                <a:defRPr/>
              </a:pPr>
              <a:t>‹#›</a:t>
            </a:fld>
            <a:endParaRPr lang="en-US" altLang="zh-CN"/>
          </a:p>
        </p:txBody>
      </p:sp>
    </p:spTree>
    <p:extLst>
      <p:ext uri="{BB962C8B-B14F-4D97-AF65-F5344CB8AC3E}">
        <p14:creationId xmlns:p14="http://schemas.microsoft.com/office/powerpoint/2010/main" val="105552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zh-CN"/>
          </a:p>
        </p:txBody>
      </p:sp>
      <p:sp>
        <p:nvSpPr>
          <p:cNvPr id="36867" name="Rectangle 3"/>
          <p:cNvSpPr>
            <a:spLocks noGrp="1" noChangeArrowheads="1"/>
          </p:cNvSpPr>
          <p:nvPr>
            <p:ph type="dt" idx="1"/>
          </p:nvPr>
        </p:nvSpPr>
        <p:spPr bwMode="auto">
          <a:xfrm>
            <a:off x="3779838" y="0"/>
            <a:ext cx="2890837"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zh-CN"/>
          </a:p>
        </p:txBody>
      </p:sp>
      <p:sp>
        <p:nvSpPr>
          <p:cNvPr id="69636" name="Rectangle 4"/>
          <p:cNvSpPr>
            <a:spLocks noGrp="1" noRot="1" noChangeAspect="1" noChangeArrowheads="1" noTextEdit="1"/>
          </p:cNvSpPr>
          <p:nvPr>
            <p:ph type="sldImg" idx="2"/>
          </p:nvPr>
        </p:nvSpPr>
        <p:spPr bwMode="auto">
          <a:xfrm>
            <a:off x="854075" y="746125"/>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889000" y="4716463"/>
            <a:ext cx="4892675"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noProof="0" smtClean="0"/>
              <a:t>Click to edit Master text styles</a:t>
            </a:r>
          </a:p>
          <a:p>
            <a:pPr lvl="1"/>
            <a:r>
              <a:rPr lang="en-GB" altLang="zh-CN" noProof="0" smtClean="0"/>
              <a:t>Second level</a:t>
            </a:r>
          </a:p>
          <a:p>
            <a:pPr lvl="2"/>
            <a:r>
              <a:rPr lang="en-GB" altLang="zh-CN" noProof="0" smtClean="0"/>
              <a:t>Third level</a:t>
            </a:r>
          </a:p>
          <a:p>
            <a:pPr lvl="3"/>
            <a:r>
              <a:rPr lang="en-GB" altLang="zh-CN" noProof="0" smtClean="0"/>
              <a:t>Fourth level</a:t>
            </a:r>
          </a:p>
          <a:p>
            <a:pPr lvl="4"/>
            <a:r>
              <a:rPr lang="en-GB" altLang="zh-CN" noProof="0" smtClean="0"/>
              <a:t>Fifth level</a:t>
            </a:r>
          </a:p>
        </p:txBody>
      </p:sp>
      <p:sp>
        <p:nvSpPr>
          <p:cNvPr id="36870" name="Rectangle 6"/>
          <p:cNvSpPr>
            <a:spLocks noGrp="1" noChangeArrowheads="1"/>
          </p:cNvSpPr>
          <p:nvPr>
            <p:ph type="ftr" sz="quarter" idx="4"/>
          </p:nvPr>
        </p:nvSpPr>
        <p:spPr bwMode="auto">
          <a:xfrm>
            <a:off x="0" y="9432925"/>
            <a:ext cx="2890838"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zh-CN"/>
          </a:p>
        </p:txBody>
      </p:sp>
      <p:sp>
        <p:nvSpPr>
          <p:cNvPr id="36871" name="Rectangle 7"/>
          <p:cNvSpPr>
            <a:spLocks noGrp="1" noChangeArrowheads="1"/>
          </p:cNvSpPr>
          <p:nvPr>
            <p:ph type="sldNum" sz="quarter" idx="5"/>
          </p:nvPr>
        </p:nvSpPr>
        <p:spPr bwMode="auto">
          <a:xfrm>
            <a:off x="3779838" y="9432925"/>
            <a:ext cx="2890837"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9E91C8C-3B74-4FB5-A285-A1F054F8FDB4}" type="slidenum">
              <a:rPr lang="zh-CN" altLang="en-GB"/>
              <a:pPr>
                <a:defRPr/>
              </a:pPr>
              <a:t>‹#›</a:t>
            </a:fld>
            <a:endParaRPr lang="en-GB" altLang="zh-CN"/>
          </a:p>
        </p:txBody>
      </p:sp>
    </p:spTree>
    <p:extLst>
      <p:ext uri="{BB962C8B-B14F-4D97-AF65-F5344CB8AC3E}">
        <p14:creationId xmlns:p14="http://schemas.microsoft.com/office/powerpoint/2010/main" val="1300270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myself:</a:t>
            </a:r>
          </a:p>
          <a:p>
            <a:r>
              <a:rPr lang="en-US" altLang="en-US" sz="1200" dirty="0" smtClean="0"/>
              <a:t>Deputy Director and Lead Specialist, Mathematics</a:t>
            </a:r>
          </a:p>
          <a:p>
            <a:r>
              <a:rPr lang="en-US" altLang="en-US" sz="1200" dirty="0" smtClean="0"/>
              <a:t>From the Sciences Branch, Curriculum Planning and Development Division, Ministry of Education, Singapore</a:t>
            </a:r>
          </a:p>
          <a:p>
            <a:r>
              <a:rPr lang="en-US" altLang="en-US" sz="1200" dirty="0" smtClean="0"/>
              <a:t>Oversee the development of the national mathematics curriculum from K-12</a:t>
            </a:r>
            <a:endParaRPr lang="en-SG" altLang="en-US" sz="1200" dirty="0" smtClean="0"/>
          </a:p>
        </p:txBody>
      </p:sp>
      <p:sp>
        <p:nvSpPr>
          <p:cNvPr id="4" name="Slide Number Placeholder 3"/>
          <p:cNvSpPr>
            <a:spLocks noGrp="1"/>
          </p:cNvSpPr>
          <p:nvPr>
            <p:ph type="sldNum" sz="quarter" idx="10"/>
          </p:nvPr>
        </p:nvSpPr>
        <p:spPr/>
        <p:txBody>
          <a:bodyPr/>
          <a:lstStyle/>
          <a:p>
            <a:fld id="{02578716-220B-433E-A2D6-428B2181A774}" type="slidenum">
              <a:rPr lang="en-SG" smtClean="0"/>
              <a:t>1</a:t>
            </a:fld>
            <a:endParaRPr lang="en-SG"/>
          </a:p>
        </p:txBody>
      </p:sp>
    </p:spTree>
    <p:extLst>
      <p:ext uri="{BB962C8B-B14F-4D97-AF65-F5344CB8AC3E}">
        <p14:creationId xmlns:p14="http://schemas.microsoft.com/office/powerpoint/2010/main" val="181106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fld id="{107FF3EA-6850-499D-A261-DD3A69372ED3}" type="slidenum">
              <a:rPr lang="en-US" altLang="en-US" sz="1200" smtClean="0"/>
              <a:pPr/>
              <a:t>33</a:t>
            </a:fld>
            <a:endParaRPr lang="en-US" altLang="en-US" sz="1200" smtClean="0"/>
          </a:p>
        </p:txBody>
      </p:sp>
      <p:sp>
        <p:nvSpPr>
          <p:cNvPr id="70659" name="Rectangle 6"/>
          <p:cNvSpPr>
            <a:spLocks noGrp="1" noRot="1" noChangeAspect="1" noChangeArrowheads="1" noTextEdit="1"/>
          </p:cNvSpPr>
          <p:nvPr>
            <p:ph type="sldImg"/>
          </p:nvPr>
        </p:nvSpPr>
        <p:spPr>
          <a:xfrm>
            <a:off x="1773238" y="750888"/>
            <a:ext cx="3092450" cy="2320925"/>
          </a:xfrm>
          <a:ln/>
        </p:spPr>
      </p:sp>
      <p:sp>
        <p:nvSpPr>
          <p:cNvPr id="7066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you can see from this slide, our budget for education this year is S$9.7 billion, or nearly $7.5 billion USD.  This constitutes 3.6% of our GDP</a:t>
            </a:r>
          </a:p>
          <a:p>
            <a:endParaRPr lang="en-US" altLang="en-US" smtClean="0"/>
          </a:p>
          <a:p>
            <a:r>
              <a:rPr lang="en-US" altLang="en-US" smtClean="0"/>
              <a:t>We have some 360 schools, most of which are Primary &amp; Secondary Schools.  These cater to some half a million students.</a:t>
            </a:r>
          </a:p>
          <a:p>
            <a:endParaRPr lang="en-US" altLang="en-US" smtClean="0"/>
          </a:p>
          <a:p>
            <a:r>
              <a:rPr lang="en-US" altLang="en-US" smtClean="0"/>
              <a:t>As for the Post-Secondary Education Institutions, which include our Junior Colleges, Polytechnics, Institute of Technical Education and Autonomous Universities, they have about 150,000 students in total.</a:t>
            </a:r>
          </a:p>
          <a:p>
            <a:endParaRPr lang="en-US" altLang="en-US" smtClean="0"/>
          </a:p>
          <a:p>
            <a:r>
              <a:rPr lang="en-US" altLang="en-US" smtClean="0"/>
              <a:t>--------------------------</a:t>
            </a:r>
          </a:p>
          <a:p>
            <a:endParaRPr lang="en-US" altLang="en-US" smtClean="0"/>
          </a:p>
          <a:p>
            <a:r>
              <a:rPr lang="en-US" altLang="en-US" i="1" smtClean="0"/>
              <a:t>Info: Mixed Level schools include full schools (pri + sec), Upper Sec + JC schools, Sec 1-JC schools</a:t>
            </a:r>
          </a:p>
          <a:p>
            <a:endParaRPr lang="en-US" altLang="en-US" i="1" smtClean="0"/>
          </a:p>
          <a:p>
            <a:pPr>
              <a:buFontTx/>
              <a:buChar char="•"/>
            </a:pPr>
            <a:r>
              <a:rPr lang="en-US" altLang="en-US" i="1" smtClean="0"/>
              <a:t> 506,609 students, 29,740 teachers, 1,689 AEDs, 5,613 EAS </a:t>
            </a:r>
            <a:r>
              <a:rPr lang="en-US" altLang="en-US" sz="1000" i="1" smtClean="0"/>
              <a:t>[correct as of end Jun 2010]</a:t>
            </a:r>
          </a:p>
          <a:p>
            <a:pPr>
              <a:buFontTx/>
              <a:buChar char="•"/>
            </a:pPr>
            <a:r>
              <a:rPr lang="en-US" altLang="en-US" i="1" smtClean="0"/>
              <a:t> 355 schools – 173 Primary, 154 Secondary, 15 Mixed Level, 13 Junior Colleges/ Centralised Institute </a:t>
            </a:r>
            <a:r>
              <a:rPr lang="en-US" altLang="en-US" sz="1000" i="1" smtClean="0"/>
              <a:t>[correct as of end Sep 2010]</a:t>
            </a:r>
          </a:p>
          <a:p>
            <a:pPr>
              <a:buFontTx/>
              <a:buChar char="•"/>
            </a:pPr>
            <a:r>
              <a:rPr lang="en-US" altLang="en-US" i="1" smtClean="0"/>
              <a:t>PSEIs - 152,551 students, 11,086 teaching staff, 13,451 non-teaching staff </a:t>
            </a:r>
            <a:r>
              <a:rPr lang="en-US" altLang="en-US" sz="1000" i="1" smtClean="0"/>
              <a:t>[correct as of Sep 2009]</a:t>
            </a:r>
          </a:p>
          <a:p>
            <a:endParaRPr lang="en-US" altLang="en-US" sz="1000" i="1" smtClean="0"/>
          </a:p>
          <a:p>
            <a:r>
              <a:rPr lang="en-US" altLang="en-US" i="1" smtClean="0"/>
              <a:t>Updated figures for ITE in 2010 are 1634 academic staff, 809 non-academic staff and student enrolment 24,715</a:t>
            </a:r>
          </a:p>
          <a:p>
            <a:r>
              <a:rPr lang="en-US" altLang="en-US" i="1" smtClean="0"/>
              <a:t>Updated figures for polytechnics in 2010 are 5,086 academic staff, 2,797 non-academic staff and student enrolment 76,712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fld id="{E6DD1966-0B58-454B-96E2-6A123893FDB2}" type="slidenum">
              <a:rPr lang="zh-CN" altLang="en-GB" sz="1200" smtClean="0"/>
              <a:pPr/>
              <a:t>35</a:t>
            </a:fld>
            <a:endParaRPr lang="en-GB" altLang="zh-CN"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The Singapore mathematics curriculum framework sets the direction for the teaching and learning of mathematics – it shows the underlying principles of the mathematics program that is applicable to all levels (from the Primary Level to the Advanced Level).</a:t>
            </a:r>
          </a:p>
          <a:p>
            <a:pPr eaLnBrk="1" hangingPunct="1"/>
            <a:endParaRPr lang="en-US" altLang="zh-CN" smtClean="0"/>
          </a:p>
          <a:p>
            <a:pPr eaLnBrk="1" hangingPunct="1"/>
            <a:r>
              <a:rPr lang="en-US" altLang="zh-CN" smtClean="0"/>
              <a:t>The central focus of our mathematics curriculum is problem solving. There are 5 inter-related components that support the attainment of the mathematical problem solving.</a:t>
            </a:r>
          </a:p>
          <a:p>
            <a:pPr eaLnBrk="1" hangingPunct="1"/>
            <a:r>
              <a:rPr lang="en-US" altLang="zh-CN" smtClean="0"/>
              <a:t>Students need to acquire a wide range of mathematical concepts and skills, achieving understanding and proficiency in these areas. They have to develop competency in generic processes, such as communication, making connections, heuristics and thinking skills. Beyond that, a good problem solver should develop metacognitive skills. The affective domain of cultivating a positive attitude towards mathematics will foster interest and perseverance in learning and doing mathem</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fld id="{FE2FA936-2483-409F-9679-2354AE83DB6E}" type="slidenum">
              <a:rPr lang="zh-CN" altLang="en-GB" sz="1200" smtClean="0"/>
              <a:pPr/>
              <a:t>39</a:t>
            </a:fld>
            <a:endParaRPr lang="en-GB" altLang="zh-CN"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fld id="{9DBA7E15-E916-4E64-ADCE-8C4959E4C429}" type="slidenum">
              <a:rPr lang="zh-CN" altLang="en-GB" sz="1200" smtClean="0"/>
              <a:pPr/>
              <a:t>50</a:t>
            </a:fld>
            <a:endParaRPr lang="en-GB" altLang="zh-CN"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fld id="{2CE1F932-4C9A-4D19-A3A0-848BEB226F0E}" type="slidenum">
              <a:rPr lang="zh-CN" altLang="en-GB" sz="1200" smtClean="0"/>
              <a:pPr/>
              <a:t>60</a:t>
            </a:fld>
            <a:endParaRPr lang="en-GB" altLang="zh-CN"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t>Go ma sseum ni da</a:t>
            </a: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5943600"/>
            <a:ext cx="9144000" cy="914400"/>
            <a:chOff x="0" y="3744"/>
            <a:chExt cx="5760" cy="576"/>
          </a:xfrm>
        </p:grpSpPr>
        <p:sp>
          <p:nvSpPr>
            <p:cNvPr id="5" name="Rectangle 5"/>
            <p:cNvSpPr>
              <a:spLocks noChangeArrowheads="1"/>
            </p:cNvSpPr>
            <p:nvPr/>
          </p:nvSpPr>
          <p:spPr bwMode="auto">
            <a:xfrm flipV="1">
              <a:off x="0" y="3744"/>
              <a:ext cx="5760" cy="48"/>
            </a:xfrm>
            <a:prstGeom prst="rect">
              <a:avLst/>
            </a:prstGeom>
            <a:solidFill>
              <a:srgbClr val="FF0000"/>
            </a:solidFill>
            <a:ln w="9525">
              <a:noFill/>
              <a:miter lim="800000"/>
              <a:headEnd/>
              <a:tailEnd/>
            </a:ln>
          </p:spPr>
          <p:txBody>
            <a:bodyPr rot="10800000" wrap="none" anchor="ct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gn="ctr">
                <a:defRPr/>
              </a:pPr>
              <a:endParaRPr lang="en-US" altLang="en-US" sz="2400" i="1" smtClean="0">
                <a:solidFill>
                  <a:srgbClr val="FF051D"/>
                </a:solidFill>
              </a:endParaRPr>
            </a:p>
          </p:txBody>
        </p:sp>
        <p:pic>
          <p:nvPicPr>
            <p:cNvPr id="6" name="Picture 6" descr="Starfishgrey"/>
            <p:cNvPicPr>
              <a:picLocks noChangeAspect="1" noChangeArrowheads="1"/>
            </p:cNvPicPr>
            <p:nvPr/>
          </p:nvPicPr>
          <p:blipFill>
            <a:blip r:embed="rId2">
              <a:extLst>
                <a:ext uri="{28A0092B-C50C-407E-A947-70E740481C1C}">
                  <a14:useLocalDpi xmlns:a14="http://schemas.microsoft.com/office/drawing/2010/main" val="0"/>
                </a:ext>
              </a:extLst>
            </a:blip>
            <a:srcRect t="77287" r="555" b="12543"/>
            <a:stretch>
              <a:fillRect/>
            </a:stretch>
          </p:blipFill>
          <p:spPr bwMode="auto">
            <a:xfrm>
              <a:off x="0" y="3792"/>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0" y="3792"/>
              <a:ext cx="5760" cy="528"/>
            </a:xfrm>
            <a:prstGeom prst="rect">
              <a:avLst/>
            </a:prstGeom>
            <a:solidFill>
              <a:srgbClr val="FFFFFF">
                <a:alpha val="75000"/>
              </a:srgbClr>
            </a:solidFill>
            <a:ln w="9525">
              <a:noFill/>
              <a:miter lim="800000"/>
              <a:headEnd/>
              <a:tailEnd/>
            </a:ln>
          </p:spPr>
          <p:txBody>
            <a:bodyPr wrap="none" anchor="ct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gn="ctr">
                <a:defRPr/>
              </a:pPr>
              <a:endParaRPr lang="en-US" altLang="en-US" sz="2400" smtClean="0">
                <a:solidFill>
                  <a:srgbClr val="FF051D"/>
                </a:solidFill>
                <a:latin typeface="Interstate-Light" pitchFamily="1" charset="0"/>
              </a:endParaRPr>
            </a:p>
          </p:txBody>
        </p:sp>
        <p:pic>
          <p:nvPicPr>
            <p:cNvPr id="8" name="Picture 8" descr="MOE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 y="3847"/>
              <a:ext cx="48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4340" y="4099"/>
              <a:ext cx="1412" cy="197"/>
            </a:xfrm>
            <a:prstGeom prst="rect">
              <a:avLst/>
            </a:prstGeom>
            <a:noFill/>
            <a:ln w="9525">
              <a:noFill/>
              <a:miter lim="800000"/>
              <a:headEnd/>
              <a:tailEnd/>
            </a:ln>
          </p:spPr>
          <p:txBody>
            <a:bodyPr wrap="none">
              <a:spAutoFit/>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nSpc>
                  <a:spcPct val="180000"/>
                </a:lnSpc>
                <a:spcBef>
                  <a:spcPct val="50000"/>
                </a:spcBef>
                <a:defRPr/>
              </a:pPr>
              <a:r>
                <a:rPr lang="en-US" altLang="en-US" sz="800" smtClean="0"/>
                <a:t>Copyright </a:t>
              </a:r>
              <a:r>
                <a:rPr lang="en-US" altLang="ja-JP" sz="800" smtClean="0"/>
                <a:t>© Ministry of Education, Singapore.</a:t>
              </a:r>
              <a:endParaRPr lang="en-US" altLang="en-US" sz="800" smtClean="0"/>
            </a:p>
          </p:txBody>
        </p:sp>
      </p:grpSp>
      <p:sp>
        <p:nvSpPr>
          <p:cNvPr id="272386" name="Rectangle 2"/>
          <p:cNvSpPr>
            <a:spLocks noGrp="1" noChangeArrowheads="1"/>
          </p:cNvSpPr>
          <p:nvPr>
            <p:ph type="ctrTitle"/>
          </p:nvPr>
        </p:nvSpPr>
        <p:spPr>
          <a:xfrm>
            <a:off x="685800" y="2286000"/>
            <a:ext cx="7772400" cy="1143000"/>
          </a:xfrm>
        </p:spPr>
        <p:txBody>
          <a:bodyPr/>
          <a:lstStyle>
            <a:lvl1pPr>
              <a:defRPr/>
            </a:lvl1pPr>
          </a:lstStyle>
          <a:p>
            <a:r>
              <a:rPr lang="en-US" dirty="0"/>
              <a:t>Click to edit Master title style</a:t>
            </a:r>
          </a:p>
        </p:txBody>
      </p:sp>
      <p:sp>
        <p:nvSpPr>
          <p:cNvPr id="2723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
        <p:nvSpPr>
          <p:cNvPr id="10" name="Rectangle 11"/>
          <p:cNvSpPr>
            <a:spLocks noGrp="1" noChangeArrowheads="1"/>
          </p:cNvSpPr>
          <p:nvPr>
            <p:ph type="sldNum" sz="quarter" idx="10"/>
          </p:nvPr>
        </p:nvSpPr>
        <p:spPr/>
        <p:txBody>
          <a:bodyPr/>
          <a:lstStyle>
            <a:lvl1pPr>
              <a:defRPr/>
            </a:lvl1pPr>
          </a:lstStyle>
          <a:p>
            <a:pPr>
              <a:defRPr/>
            </a:pPr>
            <a:fld id="{427A1C53-1C1D-4431-A139-8D040BF7825C}" type="slidenum">
              <a:rPr lang="en-US" altLang="en-US"/>
              <a:pPr>
                <a:defRPr/>
              </a:pPr>
              <a:t>‹#›</a:t>
            </a:fld>
            <a:endParaRPr lang="en-US" altLang="en-US"/>
          </a:p>
        </p:txBody>
      </p:sp>
    </p:spTree>
    <p:extLst>
      <p:ext uri="{BB962C8B-B14F-4D97-AF65-F5344CB8AC3E}">
        <p14:creationId xmlns:p14="http://schemas.microsoft.com/office/powerpoint/2010/main" val="341327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B5A3D4A2-4CD2-41A5-90FB-FBCE856FA9D4}" type="slidenum">
              <a:rPr lang="en-US" altLang="en-US"/>
              <a:pPr>
                <a:defRPr/>
              </a:pPr>
              <a:t>‹#›</a:t>
            </a:fld>
            <a:endParaRPr lang="en-US" altLang="en-US"/>
          </a:p>
        </p:txBody>
      </p:sp>
    </p:spTree>
    <p:extLst>
      <p:ext uri="{BB962C8B-B14F-4D97-AF65-F5344CB8AC3E}">
        <p14:creationId xmlns:p14="http://schemas.microsoft.com/office/powerpoint/2010/main" val="52361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00025"/>
            <a:ext cx="1943100" cy="5514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00025"/>
            <a:ext cx="5676900"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07994E58-786F-46DC-9475-455F7DE4FC82}" type="slidenum">
              <a:rPr lang="en-US" altLang="en-US"/>
              <a:pPr>
                <a:defRPr/>
              </a:pPr>
              <a:t>‹#›</a:t>
            </a:fld>
            <a:endParaRPr lang="en-US" altLang="en-US"/>
          </a:p>
        </p:txBody>
      </p:sp>
    </p:spTree>
    <p:extLst>
      <p:ext uri="{BB962C8B-B14F-4D97-AF65-F5344CB8AC3E}">
        <p14:creationId xmlns:p14="http://schemas.microsoft.com/office/powerpoint/2010/main" val="368819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00025"/>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1"/>
          <p:cNvSpPr>
            <a:spLocks noGrp="1" noChangeArrowheads="1"/>
          </p:cNvSpPr>
          <p:nvPr>
            <p:ph type="sldNum" sz="quarter" idx="10"/>
          </p:nvPr>
        </p:nvSpPr>
        <p:spPr>
          <a:ln/>
        </p:spPr>
        <p:txBody>
          <a:bodyPr/>
          <a:lstStyle>
            <a:lvl1pPr>
              <a:defRPr/>
            </a:lvl1pPr>
          </a:lstStyle>
          <a:p>
            <a:pPr>
              <a:defRPr/>
            </a:pPr>
            <a:fld id="{4BF3F68C-7141-420E-A216-DF84E80595AE}" type="slidenum">
              <a:rPr lang="en-US" altLang="en-US"/>
              <a:pPr>
                <a:defRPr/>
              </a:pPr>
              <a:t>‹#›</a:t>
            </a:fld>
            <a:endParaRPr lang="en-US" altLang="en-US"/>
          </a:p>
        </p:txBody>
      </p:sp>
    </p:spTree>
    <p:extLst>
      <p:ext uri="{BB962C8B-B14F-4D97-AF65-F5344CB8AC3E}">
        <p14:creationId xmlns:p14="http://schemas.microsoft.com/office/powerpoint/2010/main" val="179831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i="0" baseline="0">
                <a:effectLst/>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solidFill>
                  <a:schemeClr val="tx1"/>
                </a:solidFill>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1"/>
          <p:cNvSpPr>
            <a:spLocks noGrp="1" noChangeArrowheads="1"/>
          </p:cNvSpPr>
          <p:nvPr>
            <p:ph type="sldNum" sz="quarter" idx="10"/>
          </p:nvPr>
        </p:nvSpPr>
        <p:spPr>
          <a:ln/>
        </p:spPr>
        <p:txBody>
          <a:bodyPr/>
          <a:lstStyle>
            <a:lvl1pPr>
              <a:defRPr/>
            </a:lvl1pPr>
          </a:lstStyle>
          <a:p>
            <a:pPr>
              <a:defRPr/>
            </a:pPr>
            <a:fld id="{6B2C749F-6273-4191-911A-F35375D182B6}" type="slidenum">
              <a:rPr lang="en-US" altLang="en-US"/>
              <a:pPr>
                <a:defRPr/>
              </a:pPr>
              <a:t>‹#›</a:t>
            </a:fld>
            <a:endParaRPr lang="en-US" altLang="en-US"/>
          </a:p>
        </p:txBody>
      </p:sp>
    </p:spTree>
    <p:extLst>
      <p:ext uri="{BB962C8B-B14F-4D97-AF65-F5344CB8AC3E}">
        <p14:creationId xmlns:p14="http://schemas.microsoft.com/office/powerpoint/2010/main" val="169063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38A4C606-EBCF-4978-93CA-12F823A83D73}" type="slidenum">
              <a:rPr lang="en-US" altLang="en-US"/>
              <a:pPr>
                <a:defRPr/>
              </a:pPr>
              <a:t>‹#›</a:t>
            </a:fld>
            <a:endParaRPr lang="en-US" altLang="en-US"/>
          </a:p>
        </p:txBody>
      </p:sp>
    </p:spTree>
    <p:extLst>
      <p:ext uri="{BB962C8B-B14F-4D97-AF65-F5344CB8AC3E}">
        <p14:creationId xmlns:p14="http://schemas.microsoft.com/office/powerpoint/2010/main" val="82328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ln/>
        </p:spPr>
        <p:txBody>
          <a:bodyPr/>
          <a:lstStyle>
            <a:lvl1pPr>
              <a:defRPr/>
            </a:lvl1pPr>
          </a:lstStyle>
          <a:p>
            <a:pPr>
              <a:defRPr/>
            </a:pPr>
            <a:fld id="{A026B1FC-6164-40FD-B7AD-2C3C89A0590D}" type="slidenum">
              <a:rPr lang="en-US" altLang="en-US"/>
              <a:pPr>
                <a:defRPr/>
              </a:pPr>
              <a:t>‹#›</a:t>
            </a:fld>
            <a:endParaRPr lang="en-US" altLang="en-US"/>
          </a:p>
        </p:txBody>
      </p:sp>
    </p:spTree>
    <p:extLst>
      <p:ext uri="{BB962C8B-B14F-4D97-AF65-F5344CB8AC3E}">
        <p14:creationId xmlns:p14="http://schemas.microsoft.com/office/powerpoint/2010/main" val="419512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sldNum" sz="quarter" idx="10"/>
          </p:nvPr>
        </p:nvSpPr>
        <p:spPr>
          <a:ln/>
        </p:spPr>
        <p:txBody>
          <a:bodyPr/>
          <a:lstStyle>
            <a:lvl1pPr>
              <a:defRPr/>
            </a:lvl1pPr>
          </a:lstStyle>
          <a:p>
            <a:pPr>
              <a:defRPr/>
            </a:pPr>
            <a:fld id="{8C742EA3-113B-4271-B62D-8420408CDD17}" type="slidenum">
              <a:rPr lang="en-US" altLang="en-US"/>
              <a:pPr>
                <a:defRPr/>
              </a:pPr>
              <a:t>‹#›</a:t>
            </a:fld>
            <a:endParaRPr lang="en-US" altLang="en-US"/>
          </a:p>
        </p:txBody>
      </p:sp>
    </p:spTree>
    <p:extLst>
      <p:ext uri="{BB962C8B-B14F-4D97-AF65-F5344CB8AC3E}">
        <p14:creationId xmlns:p14="http://schemas.microsoft.com/office/powerpoint/2010/main" val="61865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sldNum" sz="quarter" idx="10"/>
          </p:nvPr>
        </p:nvSpPr>
        <p:spPr>
          <a:ln/>
        </p:spPr>
        <p:txBody>
          <a:bodyPr/>
          <a:lstStyle>
            <a:lvl1pPr>
              <a:defRPr/>
            </a:lvl1pPr>
          </a:lstStyle>
          <a:p>
            <a:pPr>
              <a:defRPr/>
            </a:pPr>
            <a:fld id="{C24264BA-5EA8-4219-B743-86ADC169D04D}" type="slidenum">
              <a:rPr lang="en-US" altLang="en-US"/>
              <a:pPr>
                <a:defRPr/>
              </a:pPr>
              <a:t>‹#›</a:t>
            </a:fld>
            <a:endParaRPr lang="en-US" altLang="en-US"/>
          </a:p>
        </p:txBody>
      </p:sp>
    </p:spTree>
    <p:extLst>
      <p:ext uri="{BB962C8B-B14F-4D97-AF65-F5344CB8AC3E}">
        <p14:creationId xmlns:p14="http://schemas.microsoft.com/office/powerpoint/2010/main" val="228078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35D493AF-73D4-4031-9241-2C11CF7E91AA}" type="slidenum">
              <a:rPr lang="en-US" altLang="en-US"/>
              <a:pPr>
                <a:defRPr/>
              </a:pPr>
              <a:t>‹#›</a:t>
            </a:fld>
            <a:endParaRPr lang="en-US" altLang="en-US"/>
          </a:p>
        </p:txBody>
      </p:sp>
    </p:spTree>
    <p:extLst>
      <p:ext uri="{BB962C8B-B14F-4D97-AF65-F5344CB8AC3E}">
        <p14:creationId xmlns:p14="http://schemas.microsoft.com/office/powerpoint/2010/main" val="11726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37D99167-37AA-4DF7-B207-45032308D04A}" type="slidenum">
              <a:rPr lang="en-US" altLang="en-US"/>
              <a:pPr>
                <a:defRPr/>
              </a:pPr>
              <a:t>‹#›</a:t>
            </a:fld>
            <a:endParaRPr lang="en-US" altLang="en-US"/>
          </a:p>
        </p:txBody>
      </p:sp>
    </p:spTree>
    <p:extLst>
      <p:ext uri="{BB962C8B-B14F-4D97-AF65-F5344CB8AC3E}">
        <p14:creationId xmlns:p14="http://schemas.microsoft.com/office/powerpoint/2010/main" val="358388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ABA540D7-DAA4-4EE8-8025-B58FA69E7282}" type="slidenum">
              <a:rPr lang="en-US" altLang="en-US"/>
              <a:pPr>
                <a:defRPr/>
              </a:pPr>
              <a:t>‹#›</a:t>
            </a:fld>
            <a:endParaRPr lang="en-US" altLang="en-US"/>
          </a:p>
        </p:txBody>
      </p:sp>
    </p:spTree>
    <p:extLst>
      <p:ext uri="{BB962C8B-B14F-4D97-AF65-F5344CB8AC3E}">
        <p14:creationId xmlns:p14="http://schemas.microsoft.com/office/powerpoint/2010/main" val="309157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20002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4"/>
          <p:cNvGrpSpPr>
            <a:grpSpLocks/>
          </p:cNvGrpSpPr>
          <p:nvPr userDrawn="1"/>
        </p:nvGrpSpPr>
        <p:grpSpPr bwMode="auto">
          <a:xfrm>
            <a:off x="0" y="5943600"/>
            <a:ext cx="9144000" cy="914400"/>
            <a:chOff x="0" y="3744"/>
            <a:chExt cx="5760" cy="576"/>
          </a:xfrm>
        </p:grpSpPr>
        <p:sp>
          <p:nvSpPr>
            <p:cNvPr id="271365" name="Rectangle 5"/>
            <p:cNvSpPr>
              <a:spLocks noChangeArrowheads="1"/>
            </p:cNvSpPr>
            <p:nvPr/>
          </p:nvSpPr>
          <p:spPr bwMode="auto">
            <a:xfrm flipV="1">
              <a:off x="0" y="3744"/>
              <a:ext cx="5760" cy="48"/>
            </a:xfrm>
            <a:prstGeom prst="rect">
              <a:avLst/>
            </a:prstGeom>
            <a:solidFill>
              <a:srgbClr val="FF0000"/>
            </a:solidFill>
            <a:ln w="9525">
              <a:noFill/>
              <a:miter lim="800000"/>
              <a:headEnd/>
              <a:tailEnd/>
            </a:ln>
          </p:spPr>
          <p:txBody>
            <a:bodyPr rot="10800000" wrap="none" anchor="ct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gn="ctr">
                <a:defRPr/>
              </a:pPr>
              <a:endParaRPr lang="en-US" altLang="en-US" sz="2400" i="1" smtClean="0">
                <a:solidFill>
                  <a:srgbClr val="FF051D"/>
                </a:solidFill>
              </a:endParaRPr>
            </a:p>
          </p:txBody>
        </p:sp>
        <p:pic>
          <p:nvPicPr>
            <p:cNvPr id="1031" name="Picture 6" descr="Starfishgrey"/>
            <p:cNvPicPr>
              <a:picLocks noChangeAspect="1" noChangeArrowheads="1"/>
            </p:cNvPicPr>
            <p:nvPr/>
          </p:nvPicPr>
          <p:blipFill>
            <a:blip r:embed="rId14">
              <a:extLst>
                <a:ext uri="{28A0092B-C50C-407E-A947-70E740481C1C}">
                  <a14:useLocalDpi xmlns:a14="http://schemas.microsoft.com/office/drawing/2010/main" val="0"/>
                </a:ext>
              </a:extLst>
            </a:blip>
            <a:srcRect t="77287" r="555" b="12543"/>
            <a:stretch>
              <a:fillRect/>
            </a:stretch>
          </p:blipFill>
          <p:spPr bwMode="auto">
            <a:xfrm>
              <a:off x="0" y="3792"/>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7" name="Rectangle 7"/>
            <p:cNvSpPr>
              <a:spLocks noChangeArrowheads="1"/>
            </p:cNvSpPr>
            <p:nvPr/>
          </p:nvSpPr>
          <p:spPr bwMode="auto">
            <a:xfrm>
              <a:off x="0" y="3792"/>
              <a:ext cx="5760" cy="528"/>
            </a:xfrm>
            <a:prstGeom prst="rect">
              <a:avLst/>
            </a:prstGeom>
            <a:solidFill>
              <a:srgbClr val="FFFFFF">
                <a:alpha val="75000"/>
              </a:srgbClr>
            </a:solidFill>
            <a:ln w="9525">
              <a:noFill/>
              <a:miter lim="800000"/>
              <a:headEnd/>
              <a:tailEnd/>
            </a:ln>
          </p:spPr>
          <p:txBody>
            <a:bodyPr wrap="none" anchor="ct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gn="ctr">
                <a:defRPr/>
              </a:pPr>
              <a:endParaRPr lang="en-US" altLang="en-US" sz="2400" smtClean="0">
                <a:solidFill>
                  <a:srgbClr val="FF051D"/>
                </a:solidFill>
                <a:latin typeface="Interstate-Light" pitchFamily="1" charset="0"/>
              </a:endParaRPr>
            </a:p>
          </p:txBody>
        </p:sp>
        <p:pic>
          <p:nvPicPr>
            <p:cNvPr id="1033" name="Picture 8" descr="MOElogo"/>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 y="3847"/>
              <a:ext cx="48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9" name="Rectangle 9"/>
            <p:cNvSpPr>
              <a:spLocks noChangeArrowheads="1"/>
            </p:cNvSpPr>
            <p:nvPr/>
          </p:nvSpPr>
          <p:spPr bwMode="auto">
            <a:xfrm>
              <a:off x="4340" y="4099"/>
              <a:ext cx="1412" cy="197"/>
            </a:xfrm>
            <a:prstGeom prst="rect">
              <a:avLst/>
            </a:prstGeom>
            <a:noFill/>
            <a:ln w="9525">
              <a:noFill/>
              <a:miter lim="800000"/>
              <a:headEnd/>
              <a:tailEnd/>
            </a:ln>
          </p:spPr>
          <p:txBody>
            <a:bodyPr wrap="none">
              <a:spAutoFit/>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a:lnSpc>
                  <a:spcPct val="180000"/>
                </a:lnSpc>
                <a:spcBef>
                  <a:spcPct val="50000"/>
                </a:spcBef>
                <a:defRPr/>
              </a:pPr>
              <a:r>
                <a:rPr lang="en-US" altLang="en-US" sz="800" smtClean="0"/>
                <a:t>Copyright </a:t>
              </a:r>
              <a:r>
                <a:rPr lang="en-US" altLang="ja-JP" sz="800" smtClean="0"/>
                <a:t>© Ministry of Education, Singapore.</a:t>
              </a:r>
              <a:endParaRPr lang="en-US" altLang="en-US" sz="800" smtClean="0"/>
            </a:p>
          </p:txBody>
        </p:sp>
      </p:grpSp>
      <p:sp>
        <p:nvSpPr>
          <p:cNvPr id="271371" name="Rectangle 1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209958-29BE-4D30-AB8B-75C4FEFD62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0"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p:hf hdr="0" dt="0"/>
  <p:txStyles>
    <p:titleStyle>
      <a:lvl1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Trebuchet MS" pitchFamily="34" charset="0"/>
          <a:ea typeface="Trebuchet MS" pitchFamily="34" charset="0"/>
          <a:cs typeface="Trebuchet MS" pitchFamily="34" charset="0"/>
        </a:defRPr>
      </a:lvl1pPr>
      <a:lvl2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Trebuchet MS" pitchFamily="34" charset="0"/>
          <a:ea typeface="Trebuchet MS" pitchFamily="34" charset="0"/>
          <a:cs typeface="Trebuchet MS" pitchFamily="34" charset="0"/>
        </a:defRPr>
      </a:lvl2pPr>
      <a:lvl3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Trebuchet MS" pitchFamily="34" charset="0"/>
          <a:ea typeface="Trebuchet MS" pitchFamily="34" charset="0"/>
          <a:cs typeface="Trebuchet MS" pitchFamily="34" charset="0"/>
        </a:defRPr>
      </a:lvl3pPr>
      <a:lvl4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Trebuchet MS" pitchFamily="34" charset="0"/>
          <a:ea typeface="Trebuchet MS" pitchFamily="34" charset="0"/>
          <a:cs typeface="Trebuchet MS" pitchFamily="34" charset="0"/>
        </a:defRPr>
      </a:lvl4pPr>
      <a:lvl5pPr algn="ctr" rtl="0" eaLnBrk="0" fontAlgn="base" hangingPunct="0">
        <a:spcBef>
          <a:spcPct val="0"/>
        </a:spcBef>
        <a:spcAft>
          <a:spcPct val="0"/>
        </a:spcAft>
        <a:defRPr sz="4000" b="1">
          <a:solidFill>
            <a:srgbClr val="FF0000"/>
          </a:solidFill>
          <a:effectLst>
            <a:outerShdw blurRad="38100" dist="38100" dir="2700000" algn="tl">
              <a:srgbClr val="C0C0C0"/>
            </a:outerShdw>
          </a:effectLst>
          <a:latin typeface="Trebuchet MS" pitchFamily="34" charset="0"/>
          <a:ea typeface="Trebuchet MS" pitchFamily="34" charset="0"/>
          <a:cs typeface="Trebuchet MS" pitchFamily="34" charset="0"/>
        </a:defRPr>
      </a:lvl5pPr>
      <a:lvl6pPr marL="457200" algn="ctr" rtl="0" fontAlgn="base">
        <a:spcBef>
          <a:spcPct val="0"/>
        </a:spcBef>
        <a:spcAft>
          <a:spcPct val="0"/>
        </a:spcAft>
        <a:defRPr sz="4400" b="1" i="1">
          <a:solidFill>
            <a:srgbClr val="FF0000"/>
          </a:solidFill>
          <a:effectLst>
            <a:outerShdw blurRad="38100" dist="38100" dir="2700000" algn="tl">
              <a:srgbClr val="C0C0C0"/>
            </a:outerShdw>
          </a:effectLst>
          <a:latin typeface="Times New Roman" pitchFamily="18" charset="0"/>
          <a:ea typeface="Osaka" pitchFamily="1" charset="-128"/>
        </a:defRPr>
      </a:lvl6pPr>
      <a:lvl7pPr marL="914400" algn="ctr" rtl="0" fontAlgn="base">
        <a:spcBef>
          <a:spcPct val="0"/>
        </a:spcBef>
        <a:spcAft>
          <a:spcPct val="0"/>
        </a:spcAft>
        <a:defRPr sz="4400" b="1" i="1">
          <a:solidFill>
            <a:srgbClr val="FF0000"/>
          </a:solidFill>
          <a:effectLst>
            <a:outerShdw blurRad="38100" dist="38100" dir="2700000" algn="tl">
              <a:srgbClr val="C0C0C0"/>
            </a:outerShdw>
          </a:effectLst>
          <a:latin typeface="Times New Roman" pitchFamily="18" charset="0"/>
          <a:ea typeface="Osaka" pitchFamily="1" charset="-128"/>
        </a:defRPr>
      </a:lvl7pPr>
      <a:lvl8pPr marL="1371600" algn="ctr" rtl="0" fontAlgn="base">
        <a:spcBef>
          <a:spcPct val="0"/>
        </a:spcBef>
        <a:spcAft>
          <a:spcPct val="0"/>
        </a:spcAft>
        <a:defRPr sz="4400" b="1" i="1">
          <a:solidFill>
            <a:srgbClr val="FF0000"/>
          </a:solidFill>
          <a:effectLst>
            <a:outerShdw blurRad="38100" dist="38100" dir="2700000" algn="tl">
              <a:srgbClr val="C0C0C0"/>
            </a:outerShdw>
          </a:effectLst>
          <a:latin typeface="Times New Roman" pitchFamily="18" charset="0"/>
          <a:ea typeface="Osaka" pitchFamily="1" charset="-128"/>
        </a:defRPr>
      </a:lvl8pPr>
      <a:lvl9pPr marL="1828800" algn="ctr" rtl="0" fontAlgn="base">
        <a:spcBef>
          <a:spcPct val="0"/>
        </a:spcBef>
        <a:spcAft>
          <a:spcPct val="0"/>
        </a:spcAft>
        <a:defRPr sz="4400" b="1" i="1">
          <a:solidFill>
            <a:srgbClr val="FF0000"/>
          </a:solidFill>
          <a:effectLst>
            <a:outerShdw blurRad="38100" dist="38100" dir="2700000" algn="tl">
              <a:srgbClr val="C0C0C0"/>
            </a:outerShdw>
          </a:effectLst>
          <a:latin typeface="Times New Roman" pitchFamily="18"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itchFamily="34" charset="0"/>
          <a:ea typeface="Trebuchet MS" pitchFamily="34" charset="0"/>
          <a:cs typeface="Trebuchet MS" pitchFamily="34" charset="0"/>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ea typeface="Trebuchet MS" pitchFamily="34" charset="0"/>
          <a:cs typeface="Trebuchet MS" pitchFamily="34" charset="0"/>
        </a:defRPr>
      </a:lvl2pPr>
      <a:lvl3pPr marL="1143000" indent="-228600" algn="l" rtl="0" eaLnBrk="0" fontAlgn="base" hangingPunct="0">
        <a:spcBef>
          <a:spcPct val="20000"/>
        </a:spcBef>
        <a:spcAft>
          <a:spcPct val="0"/>
        </a:spcAft>
        <a:buChar char="•"/>
        <a:defRPr sz="2000">
          <a:solidFill>
            <a:schemeClr val="tx1"/>
          </a:solidFill>
          <a:latin typeface="Trebuchet MS" pitchFamily="34" charset="0"/>
          <a:ea typeface="Trebuchet MS" pitchFamily="34" charset="0"/>
          <a:cs typeface="Trebuchet MS" pitchFamily="34" charset="0"/>
        </a:defRPr>
      </a:lvl3pPr>
      <a:lvl4pPr marL="1600200" indent="-228600" algn="l" rtl="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4pPr>
      <a:lvl5pPr marL="2057400" indent="-228600" algn="l" rtl="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O&amp;NA%20Maths%20Syllabuses%202013_sec1-4%20updated%20nov%202015%20(annotated).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file:///C:\Users\S1752428C\Desktop\USB%20Saturn\Mathematics\Briefing%20and%20Sharing\Japan%20Trip\Presentations\mathematics-syllabus-sec-1-to-4-express-n(a)-course.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moe.gov.sg/about/files/moe-corporate-brochure.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524000"/>
          </a:xfrm>
        </p:spPr>
        <p:txBody>
          <a:bodyPr>
            <a:normAutofit fontScale="90000"/>
          </a:bodyPr>
          <a:lstStyle/>
          <a:p>
            <a:pPr>
              <a:defRPr/>
            </a:pPr>
            <a:r>
              <a:rPr lang="en-GB" sz="4800" dirty="0" smtClean="0"/>
              <a:t>Mathematics Curriculum Framework of Singapore</a:t>
            </a:r>
            <a:endParaRPr lang="en-GB" sz="4800" dirty="0"/>
          </a:p>
        </p:txBody>
      </p:sp>
      <p:sp>
        <p:nvSpPr>
          <p:cNvPr id="3075" name="Subtitle 2"/>
          <p:cNvSpPr>
            <a:spLocks noGrp="1"/>
          </p:cNvSpPr>
          <p:nvPr>
            <p:ph type="subTitle" idx="1"/>
          </p:nvPr>
        </p:nvSpPr>
        <p:spPr/>
        <p:txBody>
          <a:bodyPr/>
          <a:lstStyle/>
          <a:p>
            <a:r>
              <a:rPr lang="en-GB" altLang="en-US" sz="2400" smtClean="0"/>
              <a:t>SEAMEO-RECSAM and University of Tsubuka</a:t>
            </a:r>
          </a:p>
          <a:p>
            <a:r>
              <a:rPr lang="en-GB" altLang="en-US" sz="2400" smtClean="0"/>
              <a:t>Joint Seminar</a:t>
            </a:r>
          </a:p>
          <a:p>
            <a:r>
              <a:rPr lang="en-GB" altLang="en-US" sz="2400" smtClean="0"/>
              <a:t>15-18 Feb 2016</a:t>
            </a:r>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32DFBB0C-DF1B-45A9-A88B-6898E6307F2F}" type="slidenum">
              <a:rPr lang="en-US" altLang="en-US" sz="1400">
                <a:latin typeface="Arial" charset="0"/>
                <a:ea typeface="MS PGothic" pitchFamily="34" charset="-128"/>
              </a:rPr>
              <a:pPr>
                <a:spcBef>
                  <a:spcPct val="0"/>
                </a:spcBef>
                <a:buFontTx/>
                <a:buNone/>
              </a:pPr>
              <a:t>1</a:t>
            </a:fld>
            <a:endParaRPr lang="en-US" altLang="en-US" sz="1400">
              <a:latin typeface="Arial" charset="0"/>
              <a:ea typeface="MS PGothic" pitchFamily="34" charset="-128"/>
            </a:endParaRPr>
          </a:p>
        </p:txBody>
      </p:sp>
    </p:spTree>
    <p:extLst>
      <p:ext uri="{BB962C8B-B14F-4D97-AF65-F5344CB8AC3E}">
        <p14:creationId xmlns:p14="http://schemas.microsoft.com/office/powerpoint/2010/main" val="264440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Textbook authors are selected by the publishers. They could be academics, teachers or former teachers. Generally, students pay for the textbooks, with financial assistance given to those who need help. MOE helps to manage the pricing as part of the review process.</a:t>
            </a:r>
            <a:endParaRPr lang="en-SG" dirty="0"/>
          </a:p>
        </p:txBody>
      </p:sp>
    </p:spTree>
    <p:extLst>
      <p:ext uri="{BB962C8B-B14F-4D97-AF65-F5344CB8AC3E}">
        <p14:creationId xmlns:p14="http://schemas.microsoft.com/office/powerpoint/2010/main" val="3273627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MOE monitors the implementation of the syllabuses through regular contacts with schools, e.g. annual head of department seminars, school visits, focused-group discussion and workshops, and through data available e.g. TIMSS and national examinations.</a:t>
            </a:r>
            <a:endParaRPr lang="en-SG" dirty="0"/>
          </a:p>
        </p:txBody>
      </p:sp>
    </p:spTree>
    <p:extLst>
      <p:ext uri="{BB962C8B-B14F-4D97-AF65-F5344CB8AC3E}">
        <p14:creationId xmlns:p14="http://schemas.microsoft.com/office/powerpoint/2010/main" val="4131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Schools conduct both formative and summative assessments to support learning, inform teaching and make decision about progression. Typically, there is an year-end examination for every level from P2. Other modes of assessment beyond pen-and-paper tests are also used.</a:t>
            </a:r>
            <a:endParaRPr lang="en-SG" dirty="0"/>
          </a:p>
        </p:txBody>
      </p:sp>
    </p:spTree>
    <p:extLst>
      <p:ext uri="{BB962C8B-B14F-4D97-AF65-F5344CB8AC3E}">
        <p14:creationId xmlns:p14="http://schemas.microsoft.com/office/powerpoint/2010/main" val="129940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national examinations at the end of primary, secondary and pre-university are based on the national curriculum. MOE works closely with the Singapore Examinations and Assessment Board (SEAB) to design and develop the national examinations. This follows from every syllabus review.</a:t>
            </a:r>
            <a:endParaRPr lang="en-SG" dirty="0"/>
          </a:p>
        </p:txBody>
      </p:sp>
    </p:spTree>
    <p:extLst>
      <p:ext uri="{BB962C8B-B14F-4D97-AF65-F5344CB8AC3E}">
        <p14:creationId xmlns:p14="http://schemas.microsoft.com/office/powerpoint/2010/main" val="3059026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strong alignment between the intended curriculum and the national examinations is key to strengthen the fidelity of implementation even as schools have the autonomy to customize and </a:t>
            </a:r>
            <a:r>
              <a:rPr lang="en-US" smtClean="0"/>
              <a:t>innovate</a:t>
            </a:r>
            <a:r>
              <a:rPr lang="en-US" smtClean="0"/>
              <a:t>.</a:t>
            </a:r>
            <a:endParaRPr lang="en-US" dirty="0" smtClean="0"/>
          </a:p>
        </p:txBody>
      </p:sp>
    </p:spTree>
    <p:extLst>
      <p:ext uri="{BB962C8B-B14F-4D97-AF65-F5344CB8AC3E}">
        <p14:creationId xmlns:p14="http://schemas.microsoft.com/office/powerpoint/2010/main" val="3198694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a:t>
            </a:r>
            <a:endParaRPr lang="en-SG" dirty="0"/>
          </a:p>
        </p:txBody>
      </p:sp>
      <p:sp>
        <p:nvSpPr>
          <p:cNvPr id="3" name="Subtitle 2"/>
          <p:cNvSpPr>
            <a:spLocks noGrp="1"/>
          </p:cNvSpPr>
          <p:nvPr>
            <p:ph type="subTitle" idx="1"/>
          </p:nvPr>
        </p:nvSpPr>
        <p:spPr/>
        <p:txBody>
          <a:bodyPr/>
          <a:lstStyle/>
          <a:p>
            <a:r>
              <a:rPr lang="en-US" dirty="0" smtClean="0"/>
              <a:t>Format of National Curriculum</a:t>
            </a:r>
          </a:p>
          <a:p>
            <a:r>
              <a:rPr lang="en-SG" sz="1800" dirty="0" smtClean="0"/>
              <a:t>https://www.moe.gov.sg/education/syllabuses/sciences</a:t>
            </a:r>
            <a:endParaRPr lang="en-SG" sz="1800" dirty="0"/>
          </a:p>
        </p:txBody>
      </p:sp>
    </p:spTree>
    <p:extLst>
      <p:ext uri="{BB962C8B-B14F-4D97-AF65-F5344CB8AC3E}">
        <p14:creationId xmlns:p14="http://schemas.microsoft.com/office/powerpoint/2010/main" val="537826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writing of the national curriculum is largely influenced by the need to communicate the thinking behind the curriculum arising from the review and guided by practical considerations to support teachers so that they can do a good job.</a:t>
            </a:r>
            <a:endParaRPr lang="en-SG" dirty="0"/>
          </a:p>
        </p:txBody>
      </p:sp>
    </p:spTree>
    <p:extLst>
      <p:ext uri="{BB962C8B-B14F-4D97-AF65-F5344CB8AC3E}">
        <p14:creationId xmlns:p14="http://schemas.microsoft.com/office/powerpoint/2010/main" val="389353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syllabuses have common sections giving an overview of the entire mathematics curriculum, the goals and aims of each syllabus to give teachers to big picture of the curriculum. (p.7)</a:t>
            </a:r>
            <a:endParaRPr lang="en-SG" dirty="0"/>
          </a:p>
        </p:txBody>
      </p:sp>
    </p:spTree>
    <p:extLst>
      <p:ext uri="{BB962C8B-B14F-4D97-AF65-F5344CB8AC3E}">
        <p14:creationId xmlns:p14="http://schemas.microsoft.com/office/powerpoint/2010/main" val="2632773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spiral design is used to build the content up from one level to another. Such an approach also allows for connections to be made across strands.</a:t>
            </a:r>
            <a:endParaRPr lang="en-SG" dirty="0"/>
          </a:p>
        </p:txBody>
      </p:sp>
    </p:spTree>
    <p:extLst>
      <p:ext uri="{BB962C8B-B14F-4D97-AF65-F5344CB8AC3E}">
        <p14:creationId xmlns:p14="http://schemas.microsoft.com/office/powerpoint/2010/main" val="2324443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sz="half" idx="1"/>
          </p:nvPr>
        </p:nvSpPr>
        <p:spPr/>
        <p:txBody>
          <a:bodyPr anchor="ctr">
            <a:normAutofit fontScale="92500" lnSpcReduction="10000"/>
          </a:bodyPr>
          <a:lstStyle/>
          <a:p>
            <a:pPr marL="0" indent="0" algn="ctr">
              <a:buNone/>
            </a:pPr>
            <a:r>
              <a:rPr lang="en-US" dirty="0" smtClean="0"/>
              <a:t>The mathematics curriculum framework is explained in every syllabus to promote a shared understanding of central focus of mathematics education (i.e. problem solving) and the components and broad description of the approaches</a:t>
            </a:r>
            <a:endParaRPr lang="en-SG" dirty="0"/>
          </a:p>
        </p:txBody>
      </p:sp>
      <p:sp>
        <p:nvSpPr>
          <p:cNvPr id="4" name="Date Placeholder 3"/>
          <p:cNvSpPr>
            <a:spLocks noGrp="1"/>
          </p:cNvSpPr>
          <p:nvPr>
            <p:ph type="dt" sz="half" idx="10"/>
          </p:nvPr>
        </p:nvSpPr>
        <p:spPr/>
        <p:txBody>
          <a:bodyPr/>
          <a:lstStyle/>
          <a:p>
            <a:fld id="{D5D1AA25-017B-45B3-9B86-C615C160D11F}" type="datetime1">
              <a:rPr lang="en-SG" smtClean="0"/>
              <a:t>16/2/2016</a:t>
            </a:fld>
            <a:endParaRPr lang="en-SG"/>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A78F16A-85EC-43D5-BF7F-6EE3232B6FF3}" type="slidenum">
              <a:rPr lang="en-SG" smtClean="0"/>
              <a:t>19</a:t>
            </a:fld>
            <a:endParaRPr lang="en-SG"/>
          </a:p>
        </p:txBody>
      </p:sp>
      <p:pic>
        <p:nvPicPr>
          <p:cNvPr id="1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8029" r="4819" b="5528"/>
          <a:stretch>
            <a:fillRect/>
          </a:stretch>
        </p:blipFill>
        <p:spPr bwMode="auto">
          <a:xfrm>
            <a:off x="4803614" y="1789295"/>
            <a:ext cx="3728826" cy="38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4950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1</a:t>
            </a:r>
            <a:endParaRPr lang="en-SG" dirty="0"/>
          </a:p>
        </p:txBody>
      </p:sp>
      <p:sp>
        <p:nvSpPr>
          <p:cNvPr id="3" name="Subtitle 2"/>
          <p:cNvSpPr>
            <a:spLocks noGrp="1"/>
          </p:cNvSpPr>
          <p:nvPr>
            <p:ph type="subTitle" idx="1"/>
          </p:nvPr>
        </p:nvSpPr>
        <p:spPr/>
        <p:txBody>
          <a:bodyPr/>
          <a:lstStyle/>
          <a:p>
            <a:r>
              <a:rPr lang="en-US" dirty="0" smtClean="0"/>
              <a:t>Background</a:t>
            </a:r>
            <a:endParaRPr lang="en-SG" dirty="0"/>
          </a:p>
        </p:txBody>
      </p:sp>
    </p:spTree>
    <p:extLst>
      <p:ext uri="{BB962C8B-B14F-4D97-AF65-F5344CB8AC3E}">
        <p14:creationId xmlns:p14="http://schemas.microsoft.com/office/powerpoint/2010/main" val="255254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Each syllabus details the content to be taught and learned (year-by-year, except from grade 9 onwards) and the learning experiences that teachers should create for the target group of students</a:t>
            </a:r>
            <a:r>
              <a:rPr lang="en-US" dirty="0"/>
              <a:t> </a:t>
            </a:r>
            <a:r>
              <a:rPr lang="en-US" dirty="0" smtClean="0"/>
              <a:t>offering the syllabus.</a:t>
            </a:r>
            <a:endParaRPr lang="en-SG" dirty="0"/>
          </a:p>
        </p:txBody>
      </p:sp>
    </p:spTree>
    <p:extLst>
      <p:ext uri="{BB962C8B-B14F-4D97-AF65-F5344CB8AC3E}">
        <p14:creationId xmlns:p14="http://schemas.microsoft.com/office/powerpoint/2010/main" val="3229298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inclusion of statements of learning experiences and a process strand is new and is intended to influence the way teachers teach and students learn and to give attention to the development of mathematical processes.</a:t>
            </a:r>
            <a:endParaRPr lang="en-SG" dirty="0"/>
          </a:p>
        </p:txBody>
      </p:sp>
    </p:spTree>
    <p:extLst>
      <p:ext uri="{BB962C8B-B14F-4D97-AF65-F5344CB8AC3E}">
        <p14:creationId xmlns:p14="http://schemas.microsoft.com/office/powerpoint/2010/main" val="1233804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General guidance on teaching, learning and assessment is given in the documents. This includes the principles of teaching and learning, the phases of learning, role and practice of assessment.</a:t>
            </a:r>
            <a:endParaRPr lang="en-SG" dirty="0"/>
          </a:p>
        </p:txBody>
      </p:sp>
    </p:spTree>
    <p:extLst>
      <p:ext uri="{BB962C8B-B14F-4D97-AF65-F5344CB8AC3E}">
        <p14:creationId xmlns:p14="http://schemas.microsoft.com/office/powerpoint/2010/main" val="3413182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current version evolves and builds on from previous version. This is an important point, because teachers have tacit understanding and assumptions about the scope based on the description of the content.</a:t>
            </a:r>
            <a:endParaRPr lang="en-SG" dirty="0"/>
          </a:p>
        </p:txBody>
      </p:sp>
    </p:spTree>
    <p:extLst>
      <p:ext uri="{BB962C8B-B14F-4D97-AF65-F5344CB8AC3E}">
        <p14:creationId xmlns:p14="http://schemas.microsoft.com/office/powerpoint/2010/main" val="377861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394708"/>
              </p:ext>
            </p:extLst>
          </p:nvPr>
        </p:nvGraphicFramePr>
        <p:xfrm>
          <a:off x="457200" y="1600200"/>
          <a:ext cx="8229600" cy="3906520"/>
        </p:xfrm>
        <a:graphic>
          <a:graphicData uri="http://schemas.openxmlformats.org/drawingml/2006/table">
            <a:tbl>
              <a:tblPr bandRow="1">
                <a:tableStyleId>{073A0DAA-6AF3-43AB-8588-CEC1D06C72B9}</a:tableStyleId>
              </a:tblPr>
              <a:tblGrid>
                <a:gridCol w="1645920"/>
                <a:gridCol w="1645920"/>
                <a:gridCol w="1645920"/>
                <a:gridCol w="1645920"/>
                <a:gridCol w="1645920"/>
              </a:tblGrid>
              <a:tr h="370840">
                <a:tc>
                  <a:txBody>
                    <a:bodyPr/>
                    <a:lstStyle/>
                    <a:p>
                      <a:r>
                        <a:rPr lang="en-US" sz="1600" b="1" dirty="0" smtClean="0">
                          <a:solidFill>
                            <a:srgbClr val="FF0000"/>
                          </a:solidFill>
                          <a:latin typeface="Trebuchet MS" panose="020B0603020202020204" pitchFamily="34" charset="0"/>
                        </a:rPr>
                        <a:t>Levels</a:t>
                      </a:r>
                      <a:endParaRPr lang="en-SG" sz="1600" b="1" dirty="0">
                        <a:solidFill>
                          <a:srgbClr val="FF0000"/>
                        </a:solidFill>
                        <a:latin typeface="Trebuchet MS" panose="020B0603020202020204" pitchFamily="34" charset="0"/>
                      </a:endParaRPr>
                    </a:p>
                  </a:txBody>
                  <a:tcPr/>
                </a:tc>
                <a:tc gridSpan="4">
                  <a:txBody>
                    <a:bodyPr/>
                    <a:lstStyle/>
                    <a:p>
                      <a:pPr algn="ctr"/>
                      <a:r>
                        <a:rPr lang="en-US" sz="1600" b="1" dirty="0" smtClean="0">
                          <a:solidFill>
                            <a:srgbClr val="FF0000"/>
                          </a:solidFill>
                          <a:latin typeface="Trebuchet MS" panose="020B0603020202020204" pitchFamily="34" charset="0"/>
                        </a:rPr>
                        <a:t>Content Strands</a:t>
                      </a:r>
                      <a:endParaRPr lang="en-SG" sz="1600" b="1" dirty="0">
                        <a:solidFill>
                          <a:srgbClr val="FF0000"/>
                        </a:solidFill>
                        <a:latin typeface="Trebuchet MS" panose="020B0603020202020204" pitchFamily="34" charset="0"/>
                      </a:endParaRPr>
                    </a:p>
                  </a:txBody>
                  <a:tcPr/>
                </a:tc>
                <a:tc hMerge="1">
                  <a:txBody>
                    <a:bodyPr/>
                    <a:lstStyle/>
                    <a:p>
                      <a:endParaRPr lang="en-SG" dirty="0"/>
                    </a:p>
                  </a:txBody>
                  <a:tcPr/>
                </a:tc>
                <a:tc hMerge="1">
                  <a:txBody>
                    <a:bodyPr/>
                    <a:lstStyle/>
                    <a:p>
                      <a:endParaRPr lang="en-SG" dirty="0"/>
                    </a:p>
                  </a:txBody>
                  <a:tcPr/>
                </a:tc>
                <a:tc hMerge="1">
                  <a:txBody>
                    <a:bodyPr/>
                    <a:lstStyle/>
                    <a:p>
                      <a:endParaRPr lang="en-SG" dirty="0"/>
                    </a:p>
                  </a:txBody>
                  <a:tcPr/>
                </a:tc>
              </a:tr>
              <a:tr h="370840">
                <a:tc>
                  <a:txBody>
                    <a:bodyPr/>
                    <a:lstStyle/>
                    <a:p>
                      <a:r>
                        <a:rPr lang="en-US" sz="1600" b="0" dirty="0" smtClean="0">
                          <a:latin typeface="Trebuchet MS" panose="020B0603020202020204" pitchFamily="34" charset="0"/>
                        </a:rPr>
                        <a:t>A-level Math</a:t>
                      </a:r>
                    </a:p>
                    <a:p>
                      <a:r>
                        <a:rPr lang="en-US" sz="1600" b="0" dirty="0" smtClean="0">
                          <a:latin typeface="Trebuchet MS" panose="020B0603020202020204" pitchFamily="34" charset="0"/>
                        </a:rPr>
                        <a:t>(Optional)</a:t>
                      </a:r>
                      <a:endParaRPr lang="en-SG" sz="1600" b="0" dirty="0">
                        <a:latin typeface="Trebuchet MS" panose="020B0603020202020204" pitchFamily="34" charset="0"/>
                      </a:endParaRPr>
                    </a:p>
                  </a:txBody>
                  <a:tcPr/>
                </a:tc>
                <a:tc gridSpan="2">
                  <a:txBody>
                    <a:bodyPr/>
                    <a:lstStyle/>
                    <a:p>
                      <a:pPr algn="ctr"/>
                      <a:r>
                        <a:rPr lang="en-US" sz="1600" dirty="0" smtClean="0">
                          <a:latin typeface="Trebuchet MS" panose="020B0603020202020204" pitchFamily="34" charset="0"/>
                        </a:rPr>
                        <a:t>Functions,</a:t>
                      </a:r>
                      <a:r>
                        <a:rPr lang="en-US" sz="1600" baseline="0" dirty="0" smtClean="0">
                          <a:latin typeface="Trebuchet MS" panose="020B0603020202020204" pitchFamily="34" charset="0"/>
                        </a:rPr>
                        <a:t> Graphs, Sequences and Series, Vectors and Complex Numbers</a:t>
                      </a:r>
                    </a:p>
                    <a:p>
                      <a:pPr algn="ctr"/>
                      <a:endParaRPr lang="en-SG" sz="1600" dirty="0">
                        <a:latin typeface="Trebuchet MS" panose="020B0603020202020204" pitchFamily="34" charset="0"/>
                      </a:endParaRPr>
                    </a:p>
                  </a:txBody>
                  <a:tcPr/>
                </a:tc>
                <a:tc hMerge="1">
                  <a:txBody>
                    <a:bodyPr/>
                    <a:lstStyle/>
                    <a:p>
                      <a:pPr algn="ctr"/>
                      <a:endParaRPr lang="en-S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rebuchet MS" panose="020B0603020202020204" pitchFamily="34" charset="0"/>
                        </a:rPr>
                        <a:t>Statistics</a:t>
                      </a:r>
                      <a:r>
                        <a:rPr lang="en-US" sz="1600" baseline="0" dirty="0" smtClean="0">
                          <a:latin typeface="Trebuchet MS" panose="020B0603020202020204" pitchFamily="34" charset="0"/>
                        </a:rPr>
                        <a:t> and Probability</a:t>
                      </a:r>
                      <a:endParaRPr lang="en-SG" sz="1600" dirty="0" smtClean="0">
                        <a:latin typeface="Trebuchet MS" panose="020B0603020202020204" pitchFamily="34" charset="0"/>
                      </a:endParaRPr>
                    </a:p>
                    <a:p>
                      <a:pPr algn="ct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Calculus</a:t>
                      </a:r>
                      <a:endParaRPr lang="en-SG" sz="1600" dirty="0">
                        <a:latin typeface="Trebuchet MS" panose="020B0603020202020204" pitchFamily="34" charset="0"/>
                      </a:endParaRPr>
                    </a:p>
                  </a:txBody>
                  <a:tcPr/>
                </a:tc>
              </a:tr>
              <a:tr h="370840">
                <a:tc>
                  <a:txBody>
                    <a:bodyPr/>
                    <a:lstStyle/>
                    <a:p>
                      <a:r>
                        <a:rPr lang="en-US" sz="1600" b="0" dirty="0" smtClean="0">
                          <a:latin typeface="Trebuchet MS" panose="020B0603020202020204" pitchFamily="34" charset="0"/>
                        </a:rPr>
                        <a:t>Secondary</a:t>
                      </a:r>
                      <a:r>
                        <a:rPr lang="en-US" sz="1600" b="0" baseline="0" dirty="0" smtClean="0">
                          <a:latin typeface="Trebuchet MS" panose="020B0603020202020204" pitchFamily="34" charset="0"/>
                        </a:rPr>
                        <a:t> (Add Math) (Optional)</a:t>
                      </a:r>
                      <a:endParaRPr lang="en-SG" sz="1600" b="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Algebra</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Geometry</a:t>
                      </a:r>
                      <a:r>
                        <a:rPr lang="en-US" sz="1600" baseline="0" dirty="0" smtClean="0">
                          <a:latin typeface="Trebuchet MS" panose="020B0603020202020204" pitchFamily="34" charset="0"/>
                        </a:rPr>
                        <a:t> and Trigonometry</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X</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Calculus</a:t>
                      </a:r>
                      <a:endParaRPr lang="en-SG" sz="1600" dirty="0">
                        <a:latin typeface="Trebuchet MS" panose="020B0603020202020204" pitchFamily="34" charset="0"/>
                      </a:endParaRPr>
                    </a:p>
                  </a:txBody>
                  <a:tcPr/>
                </a:tc>
              </a:tr>
              <a:tr h="370840">
                <a:tc>
                  <a:txBody>
                    <a:bodyPr/>
                    <a:lstStyle/>
                    <a:p>
                      <a:r>
                        <a:rPr lang="en-US" sz="1600" b="0" dirty="0" smtClean="0">
                          <a:latin typeface="Trebuchet MS" panose="020B0603020202020204" pitchFamily="34" charset="0"/>
                        </a:rPr>
                        <a:t>Secondary</a:t>
                      </a:r>
                      <a:endParaRPr lang="en-SG" sz="1600" b="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Number</a:t>
                      </a:r>
                      <a:r>
                        <a:rPr lang="en-US" sz="1600" baseline="0" dirty="0" smtClean="0">
                          <a:latin typeface="Trebuchet MS" panose="020B0603020202020204" pitchFamily="34" charset="0"/>
                        </a:rPr>
                        <a:t> and Algebra</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Measurement</a:t>
                      </a:r>
                      <a:r>
                        <a:rPr lang="en-US" sz="1600" baseline="0" dirty="0" smtClean="0">
                          <a:latin typeface="Trebuchet MS" panose="020B0603020202020204" pitchFamily="34" charset="0"/>
                        </a:rPr>
                        <a:t> and Geometry</a:t>
                      </a:r>
                    </a:p>
                    <a:p>
                      <a:pPr algn="ct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Statistics</a:t>
                      </a:r>
                      <a:r>
                        <a:rPr lang="en-US" sz="1600" baseline="0" dirty="0" smtClean="0">
                          <a:latin typeface="Trebuchet MS" panose="020B0603020202020204" pitchFamily="34" charset="0"/>
                        </a:rPr>
                        <a:t> and Probability</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x</a:t>
                      </a:r>
                      <a:endParaRPr lang="en-SG" sz="1600" dirty="0">
                        <a:latin typeface="Trebuchet MS" panose="020B0603020202020204" pitchFamily="34" charset="0"/>
                      </a:endParaRPr>
                    </a:p>
                  </a:txBody>
                  <a:tcPr/>
                </a:tc>
              </a:tr>
              <a:tr h="370840">
                <a:tc>
                  <a:txBody>
                    <a:bodyPr/>
                    <a:lstStyle/>
                    <a:p>
                      <a:r>
                        <a:rPr lang="en-US" sz="1600" b="0" dirty="0" smtClean="0">
                          <a:latin typeface="Trebuchet MS" panose="020B0603020202020204" pitchFamily="34" charset="0"/>
                        </a:rPr>
                        <a:t>Primary</a:t>
                      </a:r>
                      <a:endParaRPr lang="en-SG" sz="1600" b="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Number</a:t>
                      </a:r>
                      <a:r>
                        <a:rPr lang="en-US" sz="1600" baseline="0" dirty="0" smtClean="0">
                          <a:latin typeface="Trebuchet MS" panose="020B0603020202020204" pitchFamily="34" charset="0"/>
                        </a:rPr>
                        <a:t> and Algebra</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Measurement</a:t>
                      </a:r>
                      <a:r>
                        <a:rPr lang="en-US" sz="1600" baseline="0" dirty="0" smtClean="0">
                          <a:latin typeface="Trebuchet MS" panose="020B0603020202020204" pitchFamily="34" charset="0"/>
                        </a:rPr>
                        <a:t> and Geometry</a:t>
                      </a:r>
                    </a:p>
                    <a:p>
                      <a:pPr algn="ct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Statistics</a:t>
                      </a:r>
                      <a:endParaRPr lang="en-SG" sz="1600" dirty="0">
                        <a:latin typeface="Trebuchet MS" panose="020B0603020202020204" pitchFamily="34" charset="0"/>
                      </a:endParaRPr>
                    </a:p>
                  </a:txBody>
                  <a:tcPr/>
                </a:tc>
                <a:tc>
                  <a:txBody>
                    <a:bodyPr/>
                    <a:lstStyle/>
                    <a:p>
                      <a:pPr algn="ctr"/>
                      <a:r>
                        <a:rPr lang="en-US" sz="1600" dirty="0" smtClean="0">
                          <a:latin typeface="Trebuchet MS" panose="020B0603020202020204" pitchFamily="34" charset="0"/>
                        </a:rPr>
                        <a:t>x</a:t>
                      </a:r>
                      <a:endParaRPr lang="en-SG" sz="1600" dirty="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56064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development of content follows a spiral approach, facilitating connections and inter-relationships. An example is the use of algebra in measurement problems. Each strand is revisited and taught with increasing depth. </a:t>
            </a:r>
            <a:endParaRPr lang="en-SG" dirty="0"/>
          </a:p>
        </p:txBody>
      </p:sp>
    </p:spTree>
    <p:extLst>
      <p:ext uri="{BB962C8B-B14F-4D97-AF65-F5344CB8AC3E}">
        <p14:creationId xmlns:p14="http://schemas.microsoft.com/office/powerpoint/2010/main" val="181461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process strand highlights the important mathematical processes that students should develop in the course of learning. Of particular emphasis is mathematical modelling.</a:t>
            </a:r>
            <a:endParaRPr lang="en-SG" dirty="0"/>
          </a:p>
        </p:txBody>
      </p:sp>
    </p:spTree>
    <p:extLst>
      <p:ext uri="{BB962C8B-B14F-4D97-AF65-F5344CB8AC3E}">
        <p14:creationId xmlns:p14="http://schemas.microsoft.com/office/powerpoint/2010/main" val="333875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National Curriculum</a:t>
            </a:r>
            <a:endParaRPr lang="en-SG" dirty="0"/>
          </a:p>
        </p:txBody>
      </p:sp>
      <p:sp>
        <p:nvSpPr>
          <p:cNvPr id="3" name="Content Placeholder 2"/>
          <p:cNvSpPr>
            <a:spLocks noGrp="1"/>
          </p:cNvSpPr>
          <p:nvPr>
            <p:ph idx="1"/>
          </p:nvPr>
        </p:nvSpPr>
        <p:spPr>
          <a:xfrm>
            <a:off x="685800" y="1600200"/>
            <a:ext cx="7772400" cy="2895600"/>
          </a:xfrm>
        </p:spPr>
        <p:txBody>
          <a:bodyPr anchor="ctr"/>
          <a:lstStyle/>
          <a:p>
            <a:pPr marL="0" indent="0" algn="ctr">
              <a:buNone/>
            </a:pPr>
            <a:r>
              <a:rPr lang="en-US" dirty="0" smtClean="0"/>
              <a:t>A Walk Through</a:t>
            </a:r>
          </a:p>
          <a:p>
            <a:pPr marL="0" indent="0" algn="ctr">
              <a:buNone/>
            </a:pPr>
            <a:endParaRPr lang="en-US" dirty="0" smtClean="0"/>
          </a:p>
          <a:p>
            <a:pPr marL="0" indent="0" algn="ctr">
              <a:buNone/>
            </a:pPr>
            <a:r>
              <a:rPr lang="en-US" dirty="0" smtClean="0"/>
              <a:t>Secondary Math Syllabus</a:t>
            </a:r>
          </a:p>
        </p:txBody>
      </p:sp>
      <p:graphicFrame>
        <p:nvGraphicFramePr>
          <p:cNvPr id="9" name="Object 8">
            <a:hlinkClick r:id="rId3" action="ppaction://hlinkfile"/>
          </p:cNvPr>
          <p:cNvGraphicFramePr>
            <a:graphicFrameLocks noChangeAspect="1"/>
          </p:cNvGraphicFramePr>
          <p:nvPr>
            <p:extLst>
              <p:ext uri="{D42A27DB-BD31-4B8C-83A1-F6EECF244321}">
                <p14:modId xmlns:p14="http://schemas.microsoft.com/office/powerpoint/2010/main" val="2672100006"/>
              </p:ext>
            </p:extLst>
          </p:nvPr>
        </p:nvGraphicFramePr>
        <p:xfrm>
          <a:off x="4038600" y="4724400"/>
          <a:ext cx="914400" cy="792163"/>
        </p:xfrm>
        <a:graphic>
          <a:graphicData uri="http://schemas.openxmlformats.org/presentationml/2006/ole">
            <mc:AlternateContent xmlns:mc="http://schemas.openxmlformats.org/markup-compatibility/2006">
              <mc:Choice xmlns:v="urn:schemas-microsoft-com:vml" Requires="v">
                <p:oleObj spid="_x0000_s50185" name="Acrobat Document" showAsIcon="1" r:id="rId4" imgW="914400" imgH="792360" progId="AcroExch.Document.11">
                  <p:link updateAutomatic="1"/>
                </p:oleObj>
              </mc:Choice>
              <mc:Fallback>
                <p:oleObj name="Acrobat Document" showAsIcon="1" r:id="rId4" imgW="914400" imgH="792360" progId="AcroExch.Document.11">
                  <p:link updateAutomatic="1"/>
                  <p:pic>
                    <p:nvPicPr>
                      <p:cNvPr id="0" name=""/>
                      <p:cNvPicPr/>
                      <p:nvPr/>
                    </p:nvPicPr>
                    <p:blipFill>
                      <a:blip r:embed="rId5"/>
                      <a:stretch>
                        <a:fillRect/>
                      </a:stretch>
                    </p:blipFill>
                    <p:spPr>
                      <a:xfrm>
                        <a:off x="4038600" y="4724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776721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3</a:t>
            </a:r>
            <a:endParaRPr lang="en-SG" dirty="0"/>
          </a:p>
        </p:txBody>
      </p:sp>
      <p:sp>
        <p:nvSpPr>
          <p:cNvPr id="3" name="Subtitle 2"/>
          <p:cNvSpPr>
            <a:spLocks noGrp="1"/>
          </p:cNvSpPr>
          <p:nvPr>
            <p:ph type="subTitle" idx="1"/>
          </p:nvPr>
        </p:nvSpPr>
        <p:spPr/>
        <p:txBody>
          <a:bodyPr/>
          <a:lstStyle/>
          <a:p>
            <a:r>
              <a:rPr lang="en-US" dirty="0" smtClean="0"/>
              <a:t>Direction of Reforms</a:t>
            </a:r>
            <a:endParaRPr lang="en-SG" dirty="0"/>
          </a:p>
        </p:txBody>
      </p:sp>
    </p:spTree>
    <p:extLst>
      <p:ext uri="{BB962C8B-B14F-4D97-AF65-F5344CB8AC3E}">
        <p14:creationId xmlns:p14="http://schemas.microsoft.com/office/powerpoint/2010/main" val="874704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Two big questions in every review</a:t>
            </a:r>
          </a:p>
          <a:p>
            <a:pPr marL="0" indent="0" algn="ctr">
              <a:buNone/>
            </a:pPr>
            <a:endParaRPr lang="en-US" dirty="0" smtClean="0"/>
          </a:p>
          <a:p>
            <a:pPr marL="0" indent="0" algn="ctr">
              <a:buNone/>
            </a:pPr>
            <a:r>
              <a:rPr lang="en-US" dirty="0" smtClean="0"/>
              <a:t>Staying relevant</a:t>
            </a:r>
          </a:p>
          <a:p>
            <a:pPr marL="0" indent="0" algn="ctr">
              <a:buNone/>
            </a:pPr>
            <a:r>
              <a:rPr lang="en-US" dirty="0" smtClean="0"/>
              <a:t>Improving learning</a:t>
            </a:r>
          </a:p>
        </p:txBody>
      </p:sp>
    </p:spTree>
    <p:extLst>
      <p:ext uri="{BB962C8B-B14F-4D97-AF65-F5344CB8AC3E}">
        <p14:creationId xmlns:p14="http://schemas.microsoft.com/office/powerpoint/2010/main" val="2902790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national mathematics curriculum comprises a set of documents (called syllabuses) covering the teaching, learning and assessment of mathematics from Grade 1 to 12. There is </a:t>
            </a:r>
            <a:r>
              <a:rPr lang="en-US" smtClean="0"/>
              <a:t>no separate standards </a:t>
            </a:r>
            <a:r>
              <a:rPr lang="en-US" dirty="0" smtClean="0"/>
              <a:t>document.</a:t>
            </a:r>
          </a:p>
        </p:txBody>
      </p:sp>
    </p:spTree>
    <p:extLst>
      <p:ext uri="{BB962C8B-B14F-4D97-AF65-F5344CB8AC3E}">
        <p14:creationId xmlns:p14="http://schemas.microsoft.com/office/powerpoint/2010/main" val="198674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Reforms</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We need to support those who need more help to learn mathematics</a:t>
            </a:r>
            <a:endParaRPr lang="en-US" dirty="0"/>
          </a:p>
          <a:p>
            <a:pPr marL="0" indent="0" algn="ctr">
              <a:buNone/>
            </a:pPr>
            <a:r>
              <a:rPr lang="en-US" dirty="0" smtClean="0"/>
              <a:t>We need to go beyond knowing to being able to apply mathematics meaningfully</a:t>
            </a:r>
          </a:p>
          <a:p>
            <a:pPr marL="0" indent="0" algn="ctr">
              <a:buNone/>
            </a:pPr>
            <a:r>
              <a:rPr lang="en-US" dirty="0" smtClean="0"/>
              <a:t>We need to support the development of other important 21</a:t>
            </a:r>
            <a:r>
              <a:rPr lang="en-US" baseline="30000" dirty="0" smtClean="0"/>
              <a:t>st</a:t>
            </a:r>
            <a:r>
              <a:rPr lang="en-US" dirty="0" smtClean="0"/>
              <a:t> century competencies</a:t>
            </a:r>
            <a:endParaRPr lang="en-SG" dirty="0"/>
          </a:p>
        </p:txBody>
      </p:sp>
    </p:spTree>
    <p:extLst>
      <p:ext uri="{BB962C8B-B14F-4D97-AF65-F5344CB8AC3E}">
        <p14:creationId xmlns:p14="http://schemas.microsoft.com/office/powerpoint/2010/main" val="1416554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a:t>
            </a:r>
            <a:endParaRPr lang="en-SG" dirty="0"/>
          </a:p>
        </p:txBody>
      </p:sp>
      <p:sp>
        <p:nvSpPr>
          <p:cNvPr id="3" name="Subtitle 2"/>
          <p:cNvSpPr>
            <a:spLocks noGrp="1"/>
          </p:cNvSpPr>
          <p:nvPr>
            <p:ph type="subTitle" idx="1"/>
          </p:nvPr>
        </p:nvSpPr>
        <p:spPr/>
        <p:txBody>
          <a:bodyPr/>
          <a:lstStyle/>
          <a:p>
            <a:r>
              <a:rPr lang="en-US" dirty="0" smtClean="0"/>
              <a:t>Recommendations</a:t>
            </a:r>
            <a:endParaRPr lang="en-SG" dirty="0"/>
          </a:p>
        </p:txBody>
      </p:sp>
    </p:spTree>
    <p:extLst>
      <p:ext uri="{BB962C8B-B14F-4D97-AF65-F5344CB8AC3E}">
        <p14:creationId xmlns:p14="http://schemas.microsoft.com/office/powerpoint/2010/main" val="235486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SG" dirty="0"/>
          </a:p>
        </p:txBody>
      </p:sp>
      <p:sp>
        <p:nvSpPr>
          <p:cNvPr id="3" name="Content Placeholder 2"/>
          <p:cNvSpPr>
            <a:spLocks noGrp="1"/>
          </p:cNvSpPr>
          <p:nvPr>
            <p:ph idx="1"/>
          </p:nvPr>
        </p:nvSpPr>
        <p:spPr/>
        <p:txBody>
          <a:bodyPr anchor="ctr"/>
          <a:lstStyle/>
          <a:p>
            <a:pPr marL="0" indent="0" algn="ctr">
              <a:buNone/>
            </a:pPr>
            <a:r>
              <a:rPr lang="en-US" dirty="0"/>
              <a:t>To engage different learners</a:t>
            </a:r>
          </a:p>
          <a:p>
            <a:pPr marL="0" indent="0" algn="ctr">
              <a:buNone/>
            </a:pPr>
            <a:r>
              <a:rPr lang="en-US" dirty="0" smtClean="0"/>
              <a:t>To focus on how students learn</a:t>
            </a:r>
          </a:p>
          <a:p>
            <a:pPr marL="0" indent="0" algn="ctr">
              <a:buNone/>
            </a:pPr>
            <a:r>
              <a:rPr lang="en-US" dirty="0" smtClean="0"/>
              <a:t>To develop the capacity to learn on their own</a:t>
            </a:r>
            <a:endParaRPr lang="en-SG" dirty="0"/>
          </a:p>
        </p:txBody>
      </p:sp>
    </p:spTree>
    <p:extLst>
      <p:ext uri="{BB962C8B-B14F-4D97-AF65-F5344CB8AC3E}">
        <p14:creationId xmlns:p14="http://schemas.microsoft.com/office/powerpoint/2010/main" val="2810819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81000" y="1524000"/>
            <a:ext cx="3505200" cy="4267200"/>
          </a:xfrm>
          <a:solidFill>
            <a:srgbClr val="FFFFFF"/>
          </a:solidFill>
        </p:spPr>
        <p:txBody>
          <a:bodyPr/>
          <a:lstStyle/>
          <a:p>
            <a:pPr marL="0" indent="0" eaLnBrk="1" hangingPunct="1">
              <a:lnSpc>
                <a:spcPct val="80000"/>
              </a:lnSpc>
              <a:spcBef>
                <a:spcPct val="0"/>
              </a:spcBef>
              <a:buFontTx/>
              <a:buNone/>
            </a:pPr>
            <a:r>
              <a:rPr lang="en-US" altLang="en-US" sz="2800" smtClean="0">
                <a:cs typeface="Arial" charset="0"/>
              </a:rPr>
              <a:t>Half a million students</a:t>
            </a:r>
          </a:p>
          <a:p>
            <a:pPr marL="0" indent="0" eaLnBrk="1" hangingPunct="1">
              <a:lnSpc>
                <a:spcPct val="80000"/>
              </a:lnSpc>
              <a:spcBef>
                <a:spcPct val="0"/>
              </a:spcBef>
              <a:buFontTx/>
              <a:buNone/>
            </a:pPr>
            <a:endParaRPr lang="en-US" altLang="en-US" sz="2800" smtClean="0">
              <a:cs typeface="Arial" charset="0"/>
            </a:endParaRPr>
          </a:p>
          <a:p>
            <a:pPr marL="0" indent="0" eaLnBrk="1" hangingPunct="1">
              <a:lnSpc>
                <a:spcPct val="80000"/>
              </a:lnSpc>
              <a:spcBef>
                <a:spcPct val="0"/>
              </a:spcBef>
              <a:buFontTx/>
              <a:buNone/>
            </a:pPr>
            <a:r>
              <a:rPr lang="en-US" altLang="en-US" sz="2800" smtClean="0">
                <a:cs typeface="Arial" charset="0"/>
              </a:rPr>
              <a:t>32,000 teachers </a:t>
            </a:r>
          </a:p>
          <a:p>
            <a:pPr marL="0" indent="0" eaLnBrk="1" hangingPunct="1">
              <a:lnSpc>
                <a:spcPct val="80000"/>
              </a:lnSpc>
              <a:spcBef>
                <a:spcPct val="0"/>
              </a:spcBef>
              <a:buFontTx/>
              <a:buNone/>
            </a:pPr>
            <a:endParaRPr lang="en-US" altLang="en-US" sz="2800" smtClean="0">
              <a:cs typeface="Arial" charset="0"/>
            </a:endParaRPr>
          </a:p>
          <a:p>
            <a:pPr marL="0" indent="0" eaLnBrk="1" hangingPunct="1">
              <a:lnSpc>
                <a:spcPct val="80000"/>
              </a:lnSpc>
              <a:spcBef>
                <a:spcPct val="0"/>
              </a:spcBef>
              <a:buFontTx/>
              <a:buNone/>
            </a:pPr>
            <a:r>
              <a:rPr lang="en-US" altLang="en-US" sz="2800" smtClean="0">
                <a:cs typeface="Arial" charset="0"/>
              </a:rPr>
              <a:t>356 schools</a:t>
            </a:r>
          </a:p>
          <a:p>
            <a:pPr marL="0" indent="0" eaLnBrk="1" hangingPunct="1">
              <a:lnSpc>
                <a:spcPct val="80000"/>
              </a:lnSpc>
              <a:spcBef>
                <a:spcPct val="0"/>
              </a:spcBef>
              <a:buFontTx/>
              <a:buNone/>
            </a:pPr>
            <a:endParaRPr lang="en-US" altLang="en-US" sz="2800" smtClean="0">
              <a:cs typeface="Arial" charset="0"/>
            </a:endParaRPr>
          </a:p>
          <a:p>
            <a:pPr marL="0" indent="0" eaLnBrk="1" hangingPunct="1">
              <a:lnSpc>
                <a:spcPct val="80000"/>
              </a:lnSpc>
              <a:spcBef>
                <a:spcPct val="0"/>
              </a:spcBef>
            </a:pPr>
            <a:r>
              <a:rPr lang="en-US" altLang="en-US" sz="2800" smtClean="0">
                <a:cs typeface="Arial" charset="0"/>
              </a:rPr>
              <a:t>173 Primary</a:t>
            </a:r>
          </a:p>
          <a:p>
            <a:pPr marL="0" indent="0" eaLnBrk="1" hangingPunct="1">
              <a:lnSpc>
                <a:spcPct val="80000"/>
              </a:lnSpc>
              <a:spcBef>
                <a:spcPct val="0"/>
              </a:spcBef>
            </a:pPr>
            <a:r>
              <a:rPr lang="en-US" altLang="en-US" sz="2800" smtClean="0">
                <a:cs typeface="Arial" charset="0"/>
              </a:rPr>
              <a:t>155 Secondary</a:t>
            </a:r>
          </a:p>
          <a:p>
            <a:pPr marL="0" indent="0" eaLnBrk="1" hangingPunct="1">
              <a:lnSpc>
                <a:spcPct val="80000"/>
              </a:lnSpc>
              <a:spcBef>
                <a:spcPct val="0"/>
              </a:spcBef>
            </a:pPr>
            <a:r>
              <a:rPr lang="en-US" altLang="en-US" sz="2800" smtClean="0">
                <a:cs typeface="Arial" charset="0"/>
              </a:rPr>
              <a:t>and others</a:t>
            </a:r>
          </a:p>
        </p:txBody>
      </p:sp>
      <p:sp>
        <p:nvSpPr>
          <p:cNvPr id="21507" name="Title 3"/>
          <p:cNvSpPr>
            <a:spLocks noGrp="1"/>
          </p:cNvSpPr>
          <p:nvPr>
            <p:ph type="title"/>
          </p:nvPr>
        </p:nvSpPr>
        <p:spPr>
          <a:xfrm>
            <a:off x="457200" y="228600"/>
            <a:ext cx="7772400" cy="866775"/>
          </a:xfrm>
        </p:spPr>
        <p:txBody>
          <a:bodyPr/>
          <a:lstStyle/>
          <a:p>
            <a:pPr algn="ctr"/>
            <a:r>
              <a:rPr lang="en-US" altLang="en-US" smtClean="0">
                <a:effectLst>
                  <a:outerShdw blurRad="38100" dist="38100" dir="2700000" algn="tl">
                    <a:srgbClr val="C0C0C0"/>
                  </a:outerShdw>
                </a:effectLst>
              </a:rPr>
              <a:t>Key Facts and Figures</a:t>
            </a:r>
            <a:endParaRPr lang="en-SG" altLang="en-US" smtClean="0">
              <a:effectLst>
                <a:outerShdw blurRad="38100" dist="38100" dir="2700000" algn="tl">
                  <a:srgbClr val="C0C0C0"/>
                </a:outerShdw>
              </a:effectLst>
            </a:endParaRPr>
          </a:p>
        </p:txBody>
      </p:sp>
      <p:pic>
        <p:nvPicPr>
          <p:cNvPr id="11268" name="Picture 4" descr="G:\LPS CD for P6 2005\Miscellaneous\Assemb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87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0A9BEEAC-2C5C-47F9-AD09-941BDBB16F68}" type="slidenum">
              <a:rPr lang="en-US" altLang="en-US" sz="1400" smtClean="0">
                <a:latin typeface="Arial" charset="0"/>
                <a:ea typeface="MS PGothic" pitchFamily="34" charset="-128"/>
              </a:rPr>
              <a:pPr>
                <a:spcBef>
                  <a:spcPct val="0"/>
                </a:spcBef>
                <a:buFontTx/>
                <a:buNone/>
              </a:pPr>
              <a:t>33</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Primary</a:t>
            </a:r>
            <a:endParaRPr lang="en-GB" sz="3200" dirty="0"/>
          </a:p>
        </p:txBody>
      </p:sp>
      <p:sp>
        <p:nvSpPr>
          <p:cNvPr id="13315" name="Content Placeholder 2"/>
          <p:cNvSpPr>
            <a:spLocks noGrp="1"/>
          </p:cNvSpPr>
          <p:nvPr>
            <p:ph idx="1"/>
          </p:nvPr>
        </p:nvSpPr>
        <p:spPr>
          <a:xfrm>
            <a:off x="3575050" y="2971800"/>
            <a:ext cx="5111750" cy="3154363"/>
          </a:xfrm>
        </p:spPr>
        <p:txBody>
          <a:bodyPr/>
          <a:lstStyle/>
          <a:p>
            <a:r>
              <a:rPr lang="en-GB" altLang="en-US" sz="2800" smtClean="0"/>
              <a:t>Literacy and numeracy</a:t>
            </a:r>
          </a:p>
          <a:p>
            <a:r>
              <a:rPr lang="en-GB" altLang="en-US" sz="2800" smtClean="0"/>
              <a:t>Common curriculum to P4</a:t>
            </a:r>
          </a:p>
          <a:p>
            <a:r>
              <a:rPr lang="en-GB" altLang="en-US" sz="2800" smtClean="0"/>
              <a:t>Subject-based banding at P5</a:t>
            </a:r>
          </a:p>
          <a:p>
            <a:r>
              <a:rPr lang="en-GB" altLang="en-US" sz="2800" smtClean="0"/>
              <a:t>Primary School Leaving Examination</a:t>
            </a:r>
          </a:p>
        </p:txBody>
      </p:sp>
      <p:sp>
        <p:nvSpPr>
          <p:cNvPr id="13316" name="Text Placeholder 3"/>
          <p:cNvSpPr>
            <a:spLocks noGrp="1"/>
          </p:cNvSpPr>
          <p:nvPr>
            <p:ph type="body" sz="half" idx="2"/>
          </p:nvPr>
        </p:nvSpPr>
        <p:spPr/>
        <p:txBody>
          <a:bodyPr/>
          <a:lstStyle/>
          <a:p>
            <a:r>
              <a:rPr lang="en-GB" altLang="en-US" smtClean="0"/>
              <a:t>English</a:t>
            </a:r>
          </a:p>
          <a:p>
            <a:r>
              <a:rPr lang="en-GB" altLang="en-US" smtClean="0"/>
              <a:t>Mother Tongue</a:t>
            </a:r>
          </a:p>
          <a:p>
            <a:r>
              <a:rPr lang="en-GB" altLang="en-US" smtClean="0"/>
              <a:t>Mathematics</a:t>
            </a:r>
          </a:p>
          <a:p>
            <a:r>
              <a:rPr lang="en-GB" altLang="en-US" smtClean="0"/>
              <a:t>Science (from P3)</a:t>
            </a:r>
          </a:p>
          <a:p>
            <a:r>
              <a:rPr lang="en-GB" altLang="en-US" smtClean="0"/>
              <a:t>Arts</a:t>
            </a:r>
          </a:p>
          <a:p>
            <a:r>
              <a:rPr lang="en-GB" altLang="en-US" smtClean="0"/>
              <a:t>Music</a:t>
            </a:r>
          </a:p>
          <a:p>
            <a:r>
              <a:rPr lang="en-GB" altLang="en-US" smtClean="0"/>
              <a:t>Civic and Moral Education</a:t>
            </a:r>
          </a:p>
          <a:p>
            <a:r>
              <a:rPr lang="en-GB" altLang="en-US" smtClean="0"/>
              <a:t>Social Studies</a:t>
            </a:r>
          </a:p>
          <a:p>
            <a:r>
              <a:rPr lang="en-GB" altLang="en-US" smtClean="0"/>
              <a:t>Physical Education</a:t>
            </a:r>
          </a:p>
          <a:p>
            <a:r>
              <a:rPr lang="en-GB" altLang="en-US" smtClean="0"/>
              <a:t>Co-curricular activities</a:t>
            </a:r>
          </a:p>
          <a:p>
            <a:endParaRPr lang="en-GB" altLang="en-US" smtClean="0"/>
          </a:p>
          <a:p>
            <a:r>
              <a:rPr lang="en-GB" altLang="en-US" smtClean="0"/>
              <a:t>English, Mother Tongue, Mathematics and Science offered at Standard or Foundation level from P5</a:t>
            </a:r>
          </a:p>
          <a:p>
            <a:endParaRPr lang="en-GB" altLang="en-US" smtClean="0"/>
          </a:p>
          <a:p>
            <a:endParaRPr lang="en-GB" altLang="en-US" smtClean="0"/>
          </a:p>
        </p:txBody>
      </p:sp>
      <p:sp>
        <p:nvSpPr>
          <p:cNvPr id="133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EA039BF6-4009-4217-8A0C-6DBBB9DDE8BE}" type="slidenum">
              <a:rPr lang="en-US" altLang="en-US" sz="1400" smtClean="0">
                <a:latin typeface="Arial" charset="0"/>
                <a:ea typeface="MS PGothic" pitchFamily="34" charset="-128"/>
              </a:rPr>
              <a:pPr>
                <a:spcBef>
                  <a:spcPct val="0"/>
                </a:spcBef>
                <a:buFontTx/>
                <a:buNone/>
              </a:pPr>
              <a:t>34</a:t>
            </a:fld>
            <a:endParaRPr lang="en-US" altLang="en-US" sz="1400" smtClean="0">
              <a:latin typeface="Arial" charset="0"/>
              <a:ea typeface="MS PGothic" pitchFamily="34" charset="-128"/>
            </a:endParaRPr>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l="53432" t="24200" r="10600" b="43240"/>
          <a:stretch>
            <a:fillRect/>
          </a:stretch>
        </p:blipFill>
        <p:spPr bwMode="auto">
          <a:xfrm>
            <a:off x="3733800" y="990600"/>
            <a:ext cx="3581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smtClean="0"/>
              <a:t>Secondary</a:t>
            </a:r>
            <a:endParaRPr lang="en-GB" altLang="en-US" smtClean="0"/>
          </a:p>
        </p:txBody>
      </p:sp>
      <p:sp>
        <p:nvSpPr>
          <p:cNvPr id="14339" name="Content Placeholder 2"/>
          <p:cNvSpPr>
            <a:spLocks noGrp="1"/>
          </p:cNvSpPr>
          <p:nvPr>
            <p:ph idx="1"/>
          </p:nvPr>
        </p:nvSpPr>
        <p:spPr>
          <a:xfrm>
            <a:off x="3575050" y="3124200"/>
            <a:ext cx="5111750" cy="3001963"/>
          </a:xfrm>
        </p:spPr>
        <p:txBody>
          <a:bodyPr/>
          <a:lstStyle/>
          <a:p>
            <a:r>
              <a:rPr lang="en-GB" altLang="en-US" sz="2400" smtClean="0"/>
              <a:t>Express (4 years to O-level)</a:t>
            </a:r>
          </a:p>
          <a:p>
            <a:r>
              <a:rPr lang="en-GB" altLang="en-US" sz="2400" smtClean="0"/>
              <a:t>Normal(Academic) (4 years to N(A) level; +1 year to O-level)</a:t>
            </a:r>
          </a:p>
          <a:p>
            <a:r>
              <a:rPr lang="en-GB" altLang="en-US" sz="2400" smtClean="0"/>
              <a:t>Normal(Technical) (4 years to N(T) level)</a:t>
            </a:r>
          </a:p>
          <a:p>
            <a:r>
              <a:rPr lang="en-GB" altLang="en-US" sz="2400" smtClean="0"/>
              <a:t>Flexibility &amp; transfers</a:t>
            </a:r>
          </a:p>
        </p:txBody>
      </p:sp>
      <p:sp>
        <p:nvSpPr>
          <p:cNvPr id="14340" name="Text Placeholder 3"/>
          <p:cNvSpPr>
            <a:spLocks noGrp="1"/>
          </p:cNvSpPr>
          <p:nvPr>
            <p:ph type="body" sz="half" idx="2"/>
          </p:nvPr>
        </p:nvSpPr>
        <p:spPr/>
        <p:txBody>
          <a:bodyPr/>
          <a:lstStyle/>
          <a:p>
            <a:r>
              <a:rPr lang="en-GB" altLang="en-US" smtClean="0"/>
              <a:t>English</a:t>
            </a:r>
          </a:p>
          <a:p>
            <a:r>
              <a:rPr lang="en-GB" altLang="en-US" smtClean="0"/>
              <a:t>Mother Tongue</a:t>
            </a:r>
          </a:p>
          <a:p>
            <a:r>
              <a:rPr lang="en-GB" altLang="en-US" smtClean="0"/>
              <a:t>Mathematics</a:t>
            </a:r>
          </a:p>
          <a:p>
            <a:r>
              <a:rPr lang="en-GB" altLang="en-US" smtClean="0"/>
              <a:t>Science</a:t>
            </a:r>
          </a:p>
          <a:p>
            <a:r>
              <a:rPr lang="en-GB" altLang="en-US" smtClean="0"/>
              <a:t>Visual Arts</a:t>
            </a:r>
          </a:p>
          <a:p>
            <a:r>
              <a:rPr lang="en-GB" altLang="en-US" smtClean="0"/>
              <a:t>Music</a:t>
            </a:r>
          </a:p>
          <a:p>
            <a:r>
              <a:rPr lang="en-GB" altLang="en-US" smtClean="0"/>
              <a:t>Civic and Moral Education</a:t>
            </a:r>
          </a:p>
          <a:p>
            <a:r>
              <a:rPr lang="en-GB" altLang="en-US" smtClean="0"/>
              <a:t>History, Geography, Literature</a:t>
            </a:r>
          </a:p>
          <a:p>
            <a:r>
              <a:rPr lang="en-GB" altLang="en-US" smtClean="0"/>
              <a:t>Home Economics, Design &amp; Tech</a:t>
            </a:r>
          </a:p>
          <a:p>
            <a:r>
              <a:rPr lang="en-GB" altLang="en-US" smtClean="0"/>
              <a:t>Physical Education</a:t>
            </a:r>
          </a:p>
          <a:p>
            <a:r>
              <a:rPr lang="en-GB" altLang="en-US" smtClean="0"/>
              <a:t>Co-curricular activities</a:t>
            </a:r>
          </a:p>
          <a:p>
            <a:r>
              <a:rPr lang="en-GB" altLang="en-US" smtClean="0"/>
              <a:t>Upper Sec Electives</a:t>
            </a:r>
          </a:p>
          <a:p>
            <a:endParaRPr lang="en-GB" altLang="en-US" smtClean="0"/>
          </a:p>
          <a:p>
            <a:r>
              <a:rPr lang="en-GB" altLang="en-US" smtClean="0"/>
              <a:t>All students continue to study English, Mother Tongue, Mathematics, at least one science and one humanities subject</a:t>
            </a:r>
          </a:p>
          <a:p>
            <a:endParaRPr lang="en-GB" altLang="en-US" smtClean="0"/>
          </a:p>
          <a:p>
            <a:endParaRPr lang="en-GB" altLang="en-US" smtClean="0"/>
          </a:p>
        </p:txBody>
      </p:sp>
      <p:sp>
        <p:nvSpPr>
          <p:cNvPr id="1434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22035C6F-25D2-4EDF-9743-2CEAAD7B14A1}" type="slidenum">
              <a:rPr lang="en-US" altLang="en-US" sz="1400" smtClean="0">
                <a:latin typeface="Arial" charset="0"/>
                <a:ea typeface="MS PGothic" pitchFamily="34" charset="-128"/>
              </a:rPr>
              <a:pPr>
                <a:spcBef>
                  <a:spcPct val="0"/>
                </a:spcBef>
                <a:buFontTx/>
                <a:buNone/>
              </a:pPr>
              <a:t>35</a:t>
            </a:fld>
            <a:endParaRPr lang="en-US" altLang="en-US" sz="1400" smtClean="0">
              <a:latin typeface="Arial" charset="0"/>
              <a:ea typeface="MS PGothic" pitchFamily="34" charset="-128"/>
            </a:endParaRPr>
          </a:p>
        </p:txBody>
      </p:sp>
      <p:pic>
        <p:nvPicPr>
          <p:cNvPr id="14342" name="Picture 30" descr="DSC00345"/>
          <p:cNvPicPr>
            <a:picLocks noChangeAspect="1" noChangeArrowheads="1"/>
          </p:cNvPicPr>
          <p:nvPr/>
        </p:nvPicPr>
        <p:blipFill>
          <a:blip r:embed="rId3">
            <a:extLst>
              <a:ext uri="{28A0092B-C50C-407E-A947-70E740481C1C}">
                <a14:useLocalDpi xmlns:a14="http://schemas.microsoft.com/office/drawing/2010/main" val="0"/>
              </a:ext>
            </a:extLst>
          </a:blip>
          <a:srcRect l="6100" t="11333" r="2393" b="2225"/>
          <a:stretch>
            <a:fillRect/>
          </a:stretch>
        </p:blipFill>
        <p:spPr bwMode="auto">
          <a:xfrm>
            <a:off x="3733800" y="762000"/>
            <a:ext cx="3733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smtClean="0"/>
              <a:t>Pre-University</a:t>
            </a:r>
            <a:endParaRPr lang="en-GB" altLang="en-US" smtClean="0"/>
          </a:p>
        </p:txBody>
      </p:sp>
      <p:sp>
        <p:nvSpPr>
          <p:cNvPr id="15363" name="Content Placeholder 2"/>
          <p:cNvSpPr>
            <a:spLocks noGrp="1"/>
          </p:cNvSpPr>
          <p:nvPr>
            <p:ph idx="1"/>
          </p:nvPr>
        </p:nvSpPr>
        <p:spPr>
          <a:xfrm>
            <a:off x="3575050" y="3733800"/>
            <a:ext cx="5111750" cy="2057400"/>
          </a:xfrm>
        </p:spPr>
        <p:txBody>
          <a:bodyPr/>
          <a:lstStyle/>
          <a:p>
            <a:r>
              <a:rPr lang="en-GB" altLang="en-US" sz="2400" smtClean="0"/>
              <a:t>Academic subjects offered at H1, H2 and H3 levels</a:t>
            </a:r>
          </a:p>
          <a:p>
            <a:r>
              <a:rPr lang="en-GB" altLang="en-US" sz="2400" smtClean="0"/>
              <a:t>Contrasting subject requirement</a:t>
            </a:r>
          </a:p>
          <a:p>
            <a:r>
              <a:rPr lang="en-GB" altLang="en-US" sz="2400" smtClean="0"/>
              <a:t>2-3 years to A-level</a:t>
            </a:r>
          </a:p>
        </p:txBody>
      </p:sp>
      <p:sp>
        <p:nvSpPr>
          <p:cNvPr id="15364" name="Text Placeholder 3"/>
          <p:cNvSpPr>
            <a:spLocks noGrp="1"/>
          </p:cNvSpPr>
          <p:nvPr>
            <p:ph type="body" sz="half" idx="2"/>
          </p:nvPr>
        </p:nvSpPr>
        <p:spPr/>
        <p:txBody>
          <a:bodyPr/>
          <a:lstStyle/>
          <a:p>
            <a:r>
              <a:rPr lang="en-GB" altLang="en-US" smtClean="0"/>
              <a:t>Knowledge Skills &amp; Life Skills</a:t>
            </a:r>
          </a:p>
          <a:p>
            <a:r>
              <a:rPr lang="en-GB" altLang="en-US" smtClean="0"/>
              <a:t>General Paper</a:t>
            </a:r>
          </a:p>
          <a:p>
            <a:r>
              <a:rPr lang="en-GB" altLang="en-US" smtClean="0"/>
              <a:t>Project Work</a:t>
            </a:r>
          </a:p>
          <a:p>
            <a:r>
              <a:rPr lang="en-GB" altLang="en-US" smtClean="0"/>
              <a:t>Co-curricular Activities</a:t>
            </a:r>
          </a:p>
          <a:p>
            <a:r>
              <a:rPr lang="en-GB" altLang="en-US" smtClean="0"/>
              <a:t>Civics</a:t>
            </a:r>
          </a:p>
          <a:p>
            <a:r>
              <a:rPr lang="en-GB" altLang="en-US" smtClean="0"/>
              <a:t>Physical Education</a:t>
            </a:r>
          </a:p>
          <a:p>
            <a:endParaRPr lang="en-GB" altLang="en-US" smtClean="0"/>
          </a:p>
          <a:p>
            <a:r>
              <a:rPr lang="en-GB" altLang="en-US" u="sng" smtClean="0"/>
              <a:t>Languages</a:t>
            </a:r>
          </a:p>
          <a:p>
            <a:r>
              <a:rPr lang="en-GB" altLang="en-US" smtClean="0"/>
              <a:t>Mother Tongue, Third Language</a:t>
            </a:r>
          </a:p>
          <a:p>
            <a:endParaRPr lang="en-GB" altLang="en-US" u="sng" smtClean="0"/>
          </a:p>
          <a:p>
            <a:r>
              <a:rPr lang="en-GB" altLang="en-US" u="sng" smtClean="0"/>
              <a:t>Mathematics &amp; Sciences</a:t>
            </a:r>
          </a:p>
          <a:p>
            <a:r>
              <a:rPr lang="en-GB" altLang="en-US" smtClean="0"/>
              <a:t>Mathematics, Physics, Chemistry &amp; Biology, Computing</a:t>
            </a:r>
          </a:p>
          <a:p>
            <a:endParaRPr lang="en-GB" altLang="en-US" u="sng" smtClean="0"/>
          </a:p>
          <a:p>
            <a:r>
              <a:rPr lang="en-GB" altLang="en-US" u="sng" smtClean="0"/>
              <a:t>Arts and Humanities</a:t>
            </a:r>
          </a:p>
          <a:p>
            <a:r>
              <a:rPr lang="en-GB" altLang="en-US" smtClean="0"/>
              <a:t>Arts, Economics, Geography, History, Literature, Music</a:t>
            </a:r>
          </a:p>
          <a:p>
            <a:endParaRPr lang="en-GB" altLang="en-US" smtClean="0"/>
          </a:p>
          <a:p>
            <a:endParaRPr lang="en-GB" altLang="en-US" smtClean="0"/>
          </a:p>
          <a:p>
            <a:endParaRPr lang="en-GB" altLang="en-US" smtClean="0"/>
          </a:p>
        </p:txBody>
      </p:sp>
      <p:sp>
        <p:nvSpPr>
          <p:cNvPr id="1536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DA3CBF1C-7847-4BBA-BE94-777A35A84574}" type="slidenum">
              <a:rPr lang="en-US" altLang="en-US" sz="1400" smtClean="0">
                <a:latin typeface="Arial" charset="0"/>
                <a:ea typeface="MS PGothic" pitchFamily="34" charset="-128"/>
              </a:rPr>
              <a:pPr>
                <a:spcBef>
                  <a:spcPct val="0"/>
                </a:spcBef>
                <a:buFontTx/>
                <a:buNone/>
              </a:pPr>
              <a:t>36</a:t>
            </a:fld>
            <a:endParaRPr lang="en-US" altLang="en-US" sz="1400" smtClean="0">
              <a:latin typeface="Arial" charset="0"/>
              <a:ea typeface="MS PGothic" pitchFamily="34" charset="-128"/>
            </a:endParaRPr>
          </a:p>
        </p:txBody>
      </p:sp>
      <p:pic>
        <p:nvPicPr>
          <p:cNvPr id="15366" name="Picture 18" descr="C:\Users\S7418142B\Desktop\My Documents\June Tan\ICME 2012\Drafts\ICME Booklet\Photos\Body\Page5_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144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smtClean="0"/>
              <a:t>Others</a:t>
            </a:r>
            <a:endParaRPr lang="en-GB" altLang="en-US" smtClean="0"/>
          </a:p>
        </p:txBody>
      </p:sp>
      <p:sp>
        <p:nvSpPr>
          <p:cNvPr id="16387" name="Content Placeholder 2"/>
          <p:cNvSpPr>
            <a:spLocks noGrp="1"/>
          </p:cNvSpPr>
          <p:nvPr>
            <p:ph idx="1"/>
          </p:nvPr>
        </p:nvSpPr>
        <p:spPr>
          <a:xfrm>
            <a:off x="3575050" y="2286000"/>
            <a:ext cx="5111750" cy="3840163"/>
          </a:xfrm>
        </p:spPr>
        <p:txBody>
          <a:bodyPr/>
          <a:lstStyle/>
          <a:p>
            <a:r>
              <a:rPr lang="en-GB" altLang="en-US" sz="2800" smtClean="0"/>
              <a:t>Integrated Programmes</a:t>
            </a:r>
          </a:p>
          <a:p>
            <a:pPr lvl="1"/>
            <a:r>
              <a:rPr lang="en-GB" altLang="en-US" sz="2400" smtClean="0"/>
              <a:t>6 years direct to A-level or IB</a:t>
            </a:r>
          </a:p>
          <a:p>
            <a:pPr lvl="1"/>
            <a:r>
              <a:rPr lang="en-GB" altLang="en-US" sz="2400" smtClean="0"/>
              <a:t>Enriched programme</a:t>
            </a:r>
          </a:p>
          <a:p>
            <a:r>
              <a:rPr lang="en-GB" altLang="en-US" sz="2800" smtClean="0"/>
              <a:t>Specialised Independent Schools</a:t>
            </a:r>
          </a:p>
          <a:p>
            <a:pPr lvl="1"/>
            <a:r>
              <a:rPr lang="en-GB" altLang="en-US" sz="2400" smtClean="0"/>
              <a:t>Niche programme</a:t>
            </a:r>
          </a:p>
          <a:p>
            <a:pPr lvl="1"/>
            <a:r>
              <a:rPr lang="en-GB" altLang="en-US" sz="2400" smtClean="0"/>
              <a:t>Customised programme</a:t>
            </a:r>
          </a:p>
        </p:txBody>
      </p:sp>
      <p:sp>
        <p:nvSpPr>
          <p:cNvPr id="16388" name="Text Placeholder 3"/>
          <p:cNvSpPr>
            <a:spLocks noGrp="1"/>
          </p:cNvSpPr>
          <p:nvPr>
            <p:ph type="body" sz="half" idx="2"/>
          </p:nvPr>
        </p:nvSpPr>
        <p:spPr/>
        <p:txBody>
          <a:bodyPr/>
          <a:lstStyle/>
          <a:p>
            <a:r>
              <a:rPr lang="en-GB" altLang="en-US" smtClean="0"/>
              <a:t>Integrated Programme Schools</a:t>
            </a:r>
          </a:p>
          <a:p>
            <a:pPr>
              <a:buFontTx/>
              <a:buChar char="-"/>
            </a:pPr>
            <a:r>
              <a:rPr lang="en-GB" altLang="en-US" smtClean="0"/>
              <a:t>Started in 2004</a:t>
            </a:r>
          </a:p>
          <a:p>
            <a:endParaRPr lang="en-GB" altLang="en-US" smtClean="0"/>
          </a:p>
          <a:p>
            <a:r>
              <a:rPr lang="en-GB" altLang="en-US" smtClean="0"/>
              <a:t>NUS High School of Mathematics and Science</a:t>
            </a:r>
          </a:p>
          <a:p>
            <a:pPr>
              <a:buFontTx/>
              <a:buChar char="-"/>
            </a:pPr>
            <a:r>
              <a:rPr lang="en-GB" altLang="en-US" smtClean="0"/>
              <a:t>Set up in 2005</a:t>
            </a:r>
          </a:p>
          <a:p>
            <a:pPr>
              <a:buFontTx/>
              <a:buChar char="-"/>
            </a:pPr>
            <a:endParaRPr lang="en-GB" altLang="en-US" smtClean="0"/>
          </a:p>
          <a:p>
            <a:r>
              <a:rPr lang="en-GB" altLang="en-US" smtClean="0"/>
              <a:t>School of the Arts</a:t>
            </a:r>
          </a:p>
          <a:p>
            <a:pPr>
              <a:buFontTx/>
              <a:buChar char="-"/>
            </a:pPr>
            <a:r>
              <a:rPr lang="en-GB" altLang="en-US" smtClean="0"/>
              <a:t>Set up in 2007</a:t>
            </a:r>
          </a:p>
          <a:p>
            <a:pPr>
              <a:buFontTx/>
              <a:buChar char="-"/>
            </a:pPr>
            <a:endParaRPr lang="en-GB" altLang="en-US" smtClean="0"/>
          </a:p>
          <a:p>
            <a:r>
              <a:rPr lang="en-GB" altLang="en-US" smtClean="0"/>
              <a:t>School of Science and Technology</a:t>
            </a:r>
          </a:p>
          <a:p>
            <a:pPr>
              <a:buFontTx/>
              <a:buChar char="-"/>
            </a:pPr>
            <a:r>
              <a:rPr lang="en-GB" altLang="en-US" smtClean="0"/>
              <a:t>Set up in 2010</a:t>
            </a:r>
          </a:p>
          <a:p>
            <a:pPr>
              <a:buFontTx/>
              <a:buChar char="-"/>
            </a:pPr>
            <a:endParaRPr lang="en-GB" altLang="en-US" smtClean="0"/>
          </a:p>
        </p:txBody>
      </p:sp>
      <p:sp>
        <p:nvSpPr>
          <p:cNvPr id="1638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720F99D4-A00A-43E7-BCC8-02034C4054FE}" type="slidenum">
              <a:rPr lang="en-US" altLang="en-US" sz="1400" smtClean="0">
                <a:latin typeface="Arial" charset="0"/>
                <a:ea typeface="MS PGothic" pitchFamily="34" charset="-128"/>
              </a:rPr>
              <a:pPr>
                <a:spcBef>
                  <a:spcPct val="0"/>
                </a:spcBef>
                <a:buFontTx/>
                <a:buNone/>
              </a:pPr>
              <a:t>37</a:t>
            </a:fld>
            <a:endParaRPr lang="en-US" altLang="en-US" sz="1400" smtClean="0">
              <a:latin typeface="Arial" charset="0"/>
              <a:ea typeface="MS PGothic" pitchFamily="34" charset="-128"/>
            </a:endParaRPr>
          </a:p>
        </p:txBody>
      </p:sp>
      <p:pic>
        <p:nvPicPr>
          <p:cNvPr id="16390" name="Picture 5" descr="http://www.nushigh.com/images/logo/b0c392f17f483c31bf6d89cc4c5270d4.jpg?template=vap-22&amp;colorScheme=green&amp;header=headers2&amp;button=butto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85800"/>
            <a:ext cx="1900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http://t1.gstatic.com/images?q=tbn:ANd9GcQuLzWtWXSXra3vKAmesbg7cuHlV5KIHQrEbLPMETru5mrvdBk4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17160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descr="http://upload.wikimedia.org/wikipedia/commons/e/eb/School_of_Science_and_Technology,_Singapor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096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smtClean="0">
                <a:effectLst>
                  <a:outerShdw blurRad="38100" dist="38100" dir="2700000" algn="tl">
                    <a:srgbClr val="000000">
                      <a:alpha val="43137"/>
                    </a:srgbClr>
                  </a:outerShdw>
                </a:effectLst>
              </a:rPr>
              <a:t>Importance of Mathematics</a:t>
            </a:r>
            <a:endParaRPr lang="en-GB"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114800" y="1752600"/>
          <a:ext cx="4495800" cy="3570289"/>
        </p:xfrm>
        <a:graphic>
          <a:graphicData uri="http://schemas.openxmlformats.org/drawingml/2006/table">
            <a:tbl>
              <a:tblPr/>
              <a:tblGrid>
                <a:gridCol w="1685925"/>
                <a:gridCol w="1284288"/>
                <a:gridCol w="1525587"/>
              </a:tblGrid>
              <a:tr h="579223">
                <a:tc gridSpan="3">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0000"/>
                          </a:solidFill>
                          <a:effectLst/>
                          <a:latin typeface="Trebuchet MS" pitchFamily="34" charset="0"/>
                          <a:ea typeface="MS PGothic" pitchFamily="34" charset="-128"/>
                        </a:rPr>
                        <a:t>Curriculum </a:t>
                      </a:r>
                      <a:r>
                        <a:rPr kumimoji="0" lang="en-GB" altLang="en-US" sz="3200" b="1" i="0" u="none" strike="noStrike" cap="none" normalizeH="0" baseline="0" smtClean="0">
                          <a:ln>
                            <a:noFill/>
                          </a:ln>
                          <a:solidFill>
                            <a:srgbClr val="FF0000"/>
                          </a:solidFill>
                          <a:effectLst/>
                          <a:latin typeface="Trebuchet MS" pitchFamily="34" charset="0"/>
                          <a:ea typeface="MS PGothic" pitchFamily="34" charset="-128"/>
                          <a:sym typeface="Wingdings" pitchFamily="2" charset="2"/>
                        </a:rPr>
                        <a:t></a:t>
                      </a:r>
                      <a:endParaRPr kumimoji="0" lang="en-GB" altLang="en-US" sz="3200" b="1" i="0" u="none" strike="noStrike" cap="none" normalizeH="0" baseline="0" smtClean="0">
                        <a:ln>
                          <a:noFill/>
                        </a:ln>
                        <a:solidFill>
                          <a:srgbClr val="FF0000"/>
                        </a:solidFill>
                        <a:effectLst/>
                        <a:latin typeface="Trebuchet MS" pitchFamily="34"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SG"/>
                    </a:p>
                  </a:txBody>
                  <a:tcPr/>
                </a:tc>
                <a:tc hMerge="1">
                  <a:txBody>
                    <a:bodyPr/>
                    <a:lstStyle/>
                    <a:p>
                      <a:endParaRPr lang="en-SG"/>
                    </a:p>
                  </a:txBody>
                  <a:tcPr/>
                </a:tc>
              </a:tr>
              <a:tr h="701165">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0000"/>
                          </a:solidFill>
                          <a:effectLst/>
                          <a:latin typeface="Trebuchet MS" pitchFamily="34" charset="0"/>
                          <a:ea typeface="MS PGothic" pitchFamily="34" charset="-128"/>
                        </a:rPr>
                        <a:t>Levels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0000"/>
                          </a:solidFill>
                          <a:effectLst/>
                          <a:latin typeface="Trebuchet MS" pitchFamily="34" charset="0"/>
                          <a:ea typeface="MS PGothic" pitchFamily="34" charset="-128"/>
                        </a:rPr>
                        <a:t>Per Week</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0000"/>
                          </a:solidFill>
                          <a:effectLst/>
                          <a:latin typeface="Trebuchet MS" pitchFamily="34" charset="0"/>
                          <a:ea typeface="MS PGothic" pitchFamily="34" charset="-128"/>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65">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Primary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3 to 5.5 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Trebuchet MS" pitchFamily="34"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15-27%</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65">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Secondary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2 to 4 h</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12.5-25%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Trebuchet MS" pitchFamily="34" charset="0"/>
                        <a:ea typeface="MS PGothic" pitchFamily="34" charset="-128"/>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71">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Pre-University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2 to 6 h</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Trebuchet MS" pitchFamily="34" charset="0"/>
                          <a:ea typeface="MS PGothic" pitchFamily="34" charset="-128"/>
                        </a:rPr>
                        <a:t>6.4-12%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DE400647-0E7E-461B-A21B-23BA484F7982}" type="slidenum">
              <a:rPr lang="en-US" altLang="en-US" sz="1400" smtClean="0">
                <a:latin typeface="Arial" charset="0"/>
                <a:ea typeface="MS PGothic" pitchFamily="34" charset="-128"/>
              </a:rPr>
              <a:pPr>
                <a:spcBef>
                  <a:spcPct val="0"/>
                </a:spcBef>
                <a:buFontTx/>
                <a:buNone/>
              </a:pPr>
              <a:t>38</a:t>
            </a:fld>
            <a:endParaRPr lang="en-US" altLang="en-US" sz="1400" smtClean="0">
              <a:latin typeface="Arial" charset="0"/>
              <a:ea typeface="MS PGothic" pitchFamily="34" charset="-128"/>
            </a:endParaRPr>
          </a:p>
        </p:txBody>
      </p:sp>
      <p:sp>
        <p:nvSpPr>
          <p:cNvPr id="20508" name="TextBox 5"/>
          <p:cNvSpPr txBox="1">
            <a:spLocks noChangeArrowheads="1"/>
          </p:cNvSpPr>
          <p:nvPr/>
        </p:nvSpPr>
        <p:spPr bwMode="auto">
          <a:xfrm>
            <a:off x="4114800" y="54102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r>
              <a:rPr lang="en-GB" altLang="en-US" sz="2400">
                <a:ea typeface="MS PGothic" pitchFamily="34" charset="-128"/>
              </a:rPr>
              <a:t>Depends on electives and levels</a:t>
            </a:r>
          </a:p>
        </p:txBody>
      </p:sp>
      <p:sp>
        <p:nvSpPr>
          <p:cNvPr id="20509" name="Rectangle 6"/>
          <p:cNvSpPr>
            <a:spLocks noChangeArrowheads="1"/>
          </p:cNvSpPr>
          <p:nvPr/>
        </p:nvSpPr>
        <p:spPr bwMode="auto">
          <a:xfrm>
            <a:off x="609600" y="1752600"/>
            <a:ext cx="3352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eaLnBrk="1" hangingPunct="1">
              <a:spcBef>
                <a:spcPct val="0"/>
              </a:spcBef>
            </a:pPr>
            <a:r>
              <a:rPr lang="en-US" altLang="en-US" sz="2400">
                <a:ea typeface="MS PGothic" pitchFamily="34" charset="-128"/>
                <a:cs typeface="Arial" charset="0"/>
              </a:rPr>
              <a:t>Compulsory up to the end of Secondary education</a:t>
            </a:r>
          </a:p>
          <a:p>
            <a:pPr eaLnBrk="1" hangingPunct="1">
              <a:spcBef>
                <a:spcPct val="0"/>
              </a:spcBef>
            </a:pPr>
            <a:r>
              <a:rPr lang="en-US" altLang="en-US" sz="2400">
                <a:ea typeface="MS PGothic" pitchFamily="34" charset="-128"/>
                <a:cs typeface="Arial" charset="0"/>
              </a:rPr>
              <a:t>Centrally planned, flexible implementation</a:t>
            </a:r>
          </a:p>
          <a:p>
            <a:pPr eaLnBrk="1" hangingPunct="1">
              <a:spcBef>
                <a:spcPct val="0"/>
              </a:spcBef>
            </a:pPr>
            <a:r>
              <a:rPr lang="en-US" altLang="en-US" sz="2400">
                <a:ea typeface="MS PGothic" pitchFamily="34" charset="-128"/>
                <a:cs typeface="Arial" charset="0"/>
              </a:rPr>
              <a:t>Options and electives at higher grades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sz="3200" smtClean="0">
                <a:ea typeface="SimSun" pitchFamily="2" charset="-122"/>
              </a:rPr>
              <a:t>Mathematics Curriculum Framework</a:t>
            </a:r>
            <a:endParaRPr lang="en-GB" altLang="en-US" sz="3600" smtClean="0"/>
          </a:p>
        </p:txBody>
      </p:sp>
      <p:sp>
        <p:nvSpPr>
          <p:cNvPr id="2150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BB000EE3-B881-42CB-BBAD-24BCB5E6A5D1}" type="slidenum">
              <a:rPr lang="en-US" altLang="en-US" sz="1400" smtClean="0">
                <a:latin typeface="Arial" charset="0"/>
                <a:ea typeface="MS PGothic" pitchFamily="34" charset="-128"/>
              </a:rPr>
              <a:pPr>
                <a:spcBef>
                  <a:spcPct val="0"/>
                </a:spcBef>
                <a:buFontTx/>
                <a:buNone/>
              </a:pPr>
              <a:t>39</a:t>
            </a:fld>
            <a:endParaRPr lang="en-US" altLang="en-US" sz="1400" smtClean="0">
              <a:latin typeface="Arial" charset="0"/>
              <a:ea typeface="MS PGothic" pitchFamily="34" charset="-128"/>
            </a:endParaRPr>
          </a:p>
        </p:txBody>
      </p:sp>
      <p:grpSp>
        <p:nvGrpSpPr>
          <p:cNvPr id="21508" name="Group 22"/>
          <p:cNvGrpSpPr>
            <a:grpSpLocks/>
          </p:cNvGrpSpPr>
          <p:nvPr/>
        </p:nvGrpSpPr>
        <p:grpSpPr bwMode="auto">
          <a:xfrm>
            <a:off x="609600" y="1295400"/>
            <a:ext cx="8077200" cy="4840288"/>
            <a:chOff x="1484419" y="7320627"/>
            <a:chExt cx="21488283" cy="13129175"/>
          </a:xfrm>
        </p:grpSpPr>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l="8029" r="4819" b="5528"/>
            <a:stretch>
              <a:fillRect/>
            </a:stretch>
          </p:blipFill>
          <p:spPr bwMode="auto">
            <a:xfrm>
              <a:off x="6840263" y="7542984"/>
              <a:ext cx="9835915" cy="99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1510" name="Group 4"/>
            <p:cNvGrpSpPr>
              <a:grpSpLocks/>
            </p:cNvGrpSpPr>
            <p:nvPr/>
          </p:nvGrpSpPr>
          <p:grpSpPr bwMode="auto">
            <a:xfrm>
              <a:off x="1484419" y="7320627"/>
              <a:ext cx="21488283" cy="13129175"/>
              <a:chOff x="5823" y="7254"/>
              <a:chExt cx="9677" cy="5514"/>
            </a:xfrm>
          </p:grpSpPr>
          <p:sp>
            <p:nvSpPr>
              <p:cNvPr id="21511" name="Text Box 5"/>
              <p:cNvSpPr txBox="1">
                <a:spLocks noChangeArrowheads="1"/>
              </p:cNvSpPr>
              <p:nvPr/>
            </p:nvSpPr>
            <p:spPr bwMode="auto">
              <a:xfrm>
                <a:off x="5823" y="9343"/>
                <a:ext cx="2658"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61595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defTabSz="6159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defTabSz="61595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lgn="r">
                  <a:spcBef>
                    <a:spcPct val="0"/>
                  </a:spcBef>
                  <a:buFontTx/>
                  <a:buNone/>
                </a:pPr>
                <a:r>
                  <a:rPr lang="en-GB" altLang="en-US" sz="1400">
                    <a:solidFill>
                      <a:srgbClr val="000000"/>
                    </a:solidFill>
                    <a:ea typeface="MS PGothic" pitchFamily="34" charset="-128"/>
                    <a:cs typeface="Arial" charset="0"/>
                  </a:rPr>
                  <a:t>Numerical calculation</a:t>
                </a:r>
              </a:p>
              <a:p>
                <a:pPr algn="r">
                  <a:spcBef>
                    <a:spcPct val="0"/>
                  </a:spcBef>
                  <a:buFontTx/>
                  <a:buNone/>
                </a:pPr>
                <a:r>
                  <a:rPr lang="en-GB" altLang="en-US" sz="1400">
                    <a:solidFill>
                      <a:srgbClr val="000000"/>
                    </a:solidFill>
                    <a:ea typeface="MS PGothic" pitchFamily="34" charset="-128"/>
                    <a:cs typeface="Arial" charset="0"/>
                  </a:rPr>
                  <a:t>Algebraic manipulation</a:t>
                </a:r>
              </a:p>
              <a:p>
                <a:pPr algn="r">
                  <a:spcBef>
                    <a:spcPct val="0"/>
                  </a:spcBef>
                  <a:buFontTx/>
                  <a:buNone/>
                </a:pPr>
                <a:r>
                  <a:rPr lang="en-GB" altLang="en-US" sz="1400">
                    <a:solidFill>
                      <a:srgbClr val="000000"/>
                    </a:solidFill>
                    <a:ea typeface="MS PGothic" pitchFamily="34" charset="-128"/>
                    <a:cs typeface="Arial" charset="0"/>
                  </a:rPr>
                  <a:t>Spatial visualisation</a:t>
                </a:r>
              </a:p>
              <a:p>
                <a:pPr algn="r">
                  <a:spcBef>
                    <a:spcPct val="0"/>
                  </a:spcBef>
                  <a:buFontTx/>
                  <a:buNone/>
                </a:pPr>
                <a:r>
                  <a:rPr lang="en-GB" altLang="en-US" sz="1400">
                    <a:solidFill>
                      <a:srgbClr val="000000"/>
                    </a:solidFill>
                    <a:ea typeface="MS PGothic" pitchFamily="34" charset="-128"/>
                    <a:cs typeface="Arial" charset="0"/>
                  </a:rPr>
                  <a:t>Data analysis</a:t>
                </a:r>
              </a:p>
              <a:p>
                <a:pPr algn="r">
                  <a:spcBef>
                    <a:spcPct val="0"/>
                  </a:spcBef>
                  <a:buFontTx/>
                  <a:buNone/>
                </a:pPr>
                <a:r>
                  <a:rPr lang="en-GB" altLang="en-US" sz="1400">
                    <a:solidFill>
                      <a:srgbClr val="000000"/>
                    </a:solidFill>
                    <a:ea typeface="MS PGothic" pitchFamily="34" charset="-128"/>
                    <a:cs typeface="Arial" charset="0"/>
                  </a:rPr>
                  <a:t>Measurement</a:t>
                </a:r>
              </a:p>
              <a:p>
                <a:pPr algn="r">
                  <a:spcBef>
                    <a:spcPct val="0"/>
                  </a:spcBef>
                  <a:buFontTx/>
                  <a:buNone/>
                </a:pPr>
                <a:r>
                  <a:rPr lang="en-GB" altLang="en-US" sz="1400">
                    <a:solidFill>
                      <a:srgbClr val="000000"/>
                    </a:solidFill>
                    <a:ea typeface="MS PGothic" pitchFamily="34" charset="-128"/>
                    <a:cs typeface="Arial" charset="0"/>
                  </a:rPr>
                  <a:t>Use of mathematical tools </a:t>
                </a:r>
              </a:p>
              <a:p>
                <a:pPr algn="r">
                  <a:spcBef>
                    <a:spcPct val="0"/>
                  </a:spcBef>
                  <a:buFontTx/>
                  <a:buNone/>
                </a:pPr>
                <a:r>
                  <a:rPr lang="en-GB" altLang="en-US" sz="1400">
                    <a:solidFill>
                      <a:srgbClr val="000000"/>
                    </a:solidFill>
                    <a:ea typeface="MS PGothic" pitchFamily="34" charset="-128"/>
                    <a:cs typeface="Arial" charset="0"/>
                  </a:rPr>
                  <a:t>Estimation</a:t>
                </a:r>
                <a:endParaRPr lang="en-US" altLang="en-US" sz="1400">
                  <a:ea typeface="MS PGothic" pitchFamily="34" charset="-128"/>
                  <a:cs typeface="Arial" charset="0"/>
                </a:endParaRPr>
              </a:p>
            </p:txBody>
          </p:sp>
          <p:sp>
            <p:nvSpPr>
              <p:cNvPr id="21512" name="Text Box 6"/>
              <p:cNvSpPr txBox="1">
                <a:spLocks noChangeArrowheads="1"/>
              </p:cNvSpPr>
              <p:nvPr/>
            </p:nvSpPr>
            <p:spPr bwMode="auto">
              <a:xfrm>
                <a:off x="9110" y="11419"/>
                <a:ext cx="2647" cy="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61595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defTabSz="6159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defTabSz="61595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lgn="ctr">
                  <a:spcBef>
                    <a:spcPct val="0"/>
                  </a:spcBef>
                  <a:buFontTx/>
                  <a:buNone/>
                </a:pPr>
                <a:r>
                  <a:rPr lang="en-GB" altLang="en-US" sz="1400">
                    <a:solidFill>
                      <a:srgbClr val="000000"/>
                    </a:solidFill>
                    <a:ea typeface="MS PGothic" pitchFamily="34" charset="-128"/>
                    <a:cs typeface="Arial" charset="0"/>
                  </a:rPr>
                  <a:t>Numerical, Algebraic</a:t>
                </a:r>
              </a:p>
              <a:p>
                <a:pPr algn="ctr">
                  <a:spcBef>
                    <a:spcPct val="0"/>
                  </a:spcBef>
                  <a:buFontTx/>
                  <a:buNone/>
                </a:pPr>
                <a:r>
                  <a:rPr lang="en-GB" altLang="en-US" sz="1400">
                    <a:solidFill>
                      <a:srgbClr val="000000"/>
                    </a:solidFill>
                    <a:ea typeface="MS PGothic" pitchFamily="34" charset="-128"/>
                    <a:cs typeface="Arial" charset="0"/>
                  </a:rPr>
                  <a:t>Geometric, Statistical</a:t>
                </a:r>
              </a:p>
              <a:p>
                <a:pPr algn="ctr">
                  <a:spcBef>
                    <a:spcPct val="0"/>
                  </a:spcBef>
                  <a:buFontTx/>
                  <a:buNone/>
                </a:pPr>
                <a:r>
                  <a:rPr lang="en-GB" altLang="en-US" sz="1400">
                    <a:solidFill>
                      <a:srgbClr val="000000"/>
                    </a:solidFill>
                    <a:ea typeface="MS PGothic" pitchFamily="34" charset="-128"/>
                    <a:cs typeface="Arial" charset="0"/>
                  </a:rPr>
                  <a:t>Probabilistic</a:t>
                </a:r>
              </a:p>
              <a:p>
                <a:pPr algn="ctr">
                  <a:spcBef>
                    <a:spcPct val="0"/>
                  </a:spcBef>
                  <a:buFontTx/>
                  <a:buNone/>
                </a:pPr>
                <a:r>
                  <a:rPr lang="en-GB" altLang="en-US" sz="1400">
                    <a:solidFill>
                      <a:srgbClr val="000000"/>
                    </a:solidFill>
                    <a:ea typeface="MS PGothic" pitchFamily="34" charset="-128"/>
                    <a:cs typeface="Arial" charset="0"/>
                  </a:rPr>
                  <a:t>Analytical</a:t>
                </a:r>
                <a:endParaRPr lang="en-US" altLang="en-US" sz="1400">
                  <a:ea typeface="MS PGothic" pitchFamily="34" charset="-128"/>
                  <a:cs typeface="Arial" charset="0"/>
                </a:endParaRPr>
              </a:p>
            </p:txBody>
          </p:sp>
          <p:sp>
            <p:nvSpPr>
              <p:cNvPr id="21513" name="Text Box 7"/>
              <p:cNvSpPr txBox="1">
                <a:spLocks noChangeArrowheads="1"/>
              </p:cNvSpPr>
              <p:nvPr/>
            </p:nvSpPr>
            <p:spPr bwMode="auto">
              <a:xfrm>
                <a:off x="12402" y="9654"/>
                <a:ext cx="3098"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61595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defTabSz="6159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defTabSz="61595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r>
                  <a:rPr lang="en-GB" altLang="en-US" sz="1400">
                    <a:solidFill>
                      <a:srgbClr val="000000"/>
                    </a:solidFill>
                    <a:ea typeface="MS PGothic" pitchFamily="34" charset="-128"/>
                    <a:cs typeface="Arial" charset="0"/>
                  </a:rPr>
                  <a:t>Reasoning, communication and connections</a:t>
                </a:r>
              </a:p>
              <a:p>
                <a:pPr>
                  <a:spcBef>
                    <a:spcPct val="0"/>
                  </a:spcBef>
                  <a:buFontTx/>
                  <a:buNone/>
                </a:pPr>
                <a:r>
                  <a:rPr lang="en-GB" altLang="en-US" sz="1400">
                    <a:solidFill>
                      <a:srgbClr val="000000"/>
                    </a:solidFill>
                    <a:ea typeface="MS PGothic" pitchFamily="34" charset="-128"/>
                    <a:cs typeface="Arial" charset="0"/>
                  </a:rPr>
                  <a:t>Applications and modelling</a:t>
                </a:r>
              </a:p>
              <a:p>
                <a:pPr>
                  <a:spcBef>
                    <a:spcPct val="0"/>
                  </a:spcBef>
                  <a:buFontTx/>
                  <a:buNone/>
                </a:pPr>
                <a:r>
                  <a:rPr lang="en-GB" altLang="en-US" sz="1400">
                    <a:solidFill>
                      <a:srgbClr val="000000"/>
                    </a:solidFill>
                    <a:ea typeface="MS PGothic" pitchFamily="34" charset="-128"/>
                    <a:cs typeface="Arial" charset="0"/>
                  </a:rPr>
                  <a:t>Thinking skills and heuristics</a:t>
                </a:r>
                <a:endParaRPr lang="en-US" altLang="en-US" sz="1400">
                  <a:ea typeface="MS PGothic" pitchFamily="34" charset="-128"/>
                  <a:cs typeface="Arial" charset="0"/>
                </a:endParaRPr>
              </a:p>
            </p:txBody>
          </p:sp>
          <p:sp>
            <p:nvSpPr>
              <p:cNvPr id="21514" name="Text Box 8"/>
              <p:cNvSpPr txBox="1">
                <a:spLocks noChangeArrowheads="1"/>
              </p:cNvSpPr>
              <p:nvPr/>
            </p:nvSpPr>
            <p:spPr bwMode="auto">
              <a:xfrm>
                <a:off x="11757" y="7688"/>
                <a:ext cx="356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61595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defTabSz="6159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defTabSz="61595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r>
                  <a:rPr lang="en-GB" altLang="en-US" sz="1400">
                    <a:solidFill>
                      <a:srgbClr val="000000"/>
                    </a:solidFill>
                    <a:ea typeface="MS PGothic" pitchFamily="34" charset="-128"/>
                    <a:cs typeface="Arial" charset="0"/>
                  </a:rPr>
                  <a:t>Monitoring of one’s own thinking</a:t>
                </a:r>
              </a:p>
              <a:p>
                <a:pPr>
                  <a:spcBef>
                    <a:spcPct val="0"/>
                  </a:spcBef>
                  <a:buFontTx/>
                  <a:buNone/>
                </a:pPr>
                <a:r>
                  <a:rPr lang="en-GB" altLang="en-US" sz="1400">
                    <a:solidFill>
                      <a:srgbClr val="000000"/>
                    </a:solidFill>
                    <a:ea typeface="MS PGothic" pitchFamily="34" charset="-128"/>
                    <a:cs typeface="Arial" charset="0"/>
                  </a:rPr>
                  <a:t>Self-regulation of learning</a:t>
                </a:r>
                <a:endParaRPr lang="en-US" altLang="en-US" sz="1400">
                  <a:ea typeface="MS PGothic" pitchFamily="34" charset="-128"/>
                  <a:cs typeface="Arial" charset="0"/>
                </a:endParaRPr>
              </a:p>
            </p:txBody>
          </p:sp>
          <p:sp>
            <p:nvSpPr>
              <p:cNvPr id="21515" name="Text Box 9"/>
              <p:cNvSpPr txBox="1">
                <a:spLocks noChangeArrowheads="1"/>
              </p:cNvSpPr>
              <p:nvPr/>
            </p:nvSpPr>
            <p:spPr bwMode="auto">
              <a:xfrm>
                <a:off x="6645" y="7254"/>
                <a:ext cx="2248"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61595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defTabSz="6159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defTabSz="61595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defTabSz="61595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defTabSz="61595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lgn="r">
                  <a:spcBef>
                    <a:spcPct val="0"/>
                  </a:spcBef>
                  <a:buFontTx/>
                  <a:buNone/>
                </a:pPr>
                <a:r>
                  <a:rPr lang="en-GB" altLang="en-US" sz="1400">
                    <a:solidFill>
                      <a:srgbClr val="000000"/>
                    </a:solidFill>
                    <a:ea typeface="MS PGothic" pitchFamily="34" charset="-128"/>
                    <a:cs typeface="Arial" charset="0"/>
                  </a:rPr>
                  <a:t>Beliefs</a:t>
                </a:r>
              </a:p>
              <a:p>
                <a:pPr algn="r">
                  <a:spcBef>
                    <a:spcPct val="0"/>
                  </a:spcBef>
                  <a:buFontTx/>
                  <a:buNone/>
                </a:pPr>
                <a:r>
                  <a:rPr lang="en-GB" altLang="en-US" sz="1400">
                    <a:solidFill>
                      <a:srgbClr val="000000"/>
                    </a:solidFill>
                    <a:ea typeface="MS PGothic" pitchFamily="34" charset="-128"/>
                    <a:cs typeface="Arial" charset="0"/>
                  </a:rPr>
                  <a:t>Interest</a:t>
                </a:r>
              </a:p>
              <a:p>
                <a:pPr algn="r">
                  <a:spcBef>
                    <a:spcPct val="0"/>
                  </a:spcBef>
                  <a:buFontTx/>
                  <a:buNone/>
                </a:pPr>
                <a:r>
                  <a:rPr lang="en-GB" altLang="en-US" sz="1400">
                    <a:solidFill>
                      <a:srgbClr val="000000"/>
                    </a:solidFill>
                    <a:ea typeface="MS PGothic" pitchFamily="34" charset="-128"/>
                    <a:cs typeface="Arial" charset="0"/>
                  </a:rPr>
                  <a:t>Appreciation</a:t>
                </a:r>
              </a:p>
              <a:p>
                <a:pPr algn="r">
                  <a:spcBef>
                    <a:spcPct val="0"/>
                  </a:spcBef>
                  <a:buFontTx/>
                  <a:buNone/>
                </a:pPr>
                <a:r>
                  <a:rPr lang="en-GB" altLang="en-US" sz="1400">
                    <a:solidFill>
                      <a:srgbClr val="000000"/>
                    </a:solidFill>
                    <a:ea typeface="MS PGothic" pitchFamily="34" charset="-128"/>
                    <a:cs typeface="Arial" charset="0"/>
                  </a:rPr>
                  <a:t>Confidence</a:t>
                </a:r>
              </a:p>
              <a:p>
                <a:pPr algn="r">
                  <a:spcBef>
                    <a:spcPct val="0"/>
                  </a:spcBef>
                  <a:spcAft>
                    <a:spcPts val="675"/>
                  </a:spcAft>
                  <a:buFontTx/>
                  <a:buNone/>
                </a:pPr>
                <a:r>
                  <a:rPr lang="en-GB" altLang="en-US" sz="1400">
                    <a:solidFill>
                      <a:srgbClr val="000000"/>
                    </a:solidFill>
                    <a:ea typeface="MS PGothic" pitchFamily="34" charset="-128"/>
                    <a:cs typeface="Arial" charset="0"/>
                  </a:rPr>
                  <a:t>Perseverance</a:t>
                </a:r>
                <a:endParaRPr lang="en-US" altLang="en-US" sz="1400">
                  <a:ea typeface="MS PGothic" pitchFamily="34" charset="-128"/>
                  <a:cs typeface="Arial" charset="0"/>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There are 3 broad levels</a:t>
            </a:r>
          </a:p>
          <a:p>
            <a:pPr marL="0" indent="0" algn="ctr">
              <a:buNone/>
            </a:pPr>
            <a:endParaRPr lang="en-US" dirty="0" smtClean="0"/>
          </a:p>
          <a:p>
            <a:pPr marL="0" indent="0" algn="ctr">
              <a:buNone/>
            </a:pPr>
            <a:r>
              <a:rPr lang="en-US" dirty="0" smtClean="0"/>
              <a:t>Primary (Grade 1 to 6)</a:t>
            </a:r>
          </a:p>
          <a:p>
            <a:pPr marL="0" indent="0" algn="ctr">
              <a:buNone/>
            </a:pPr>
            <a:r>
              <a:rPr lang="en-US" dirty="0" smtClean="0"/>
              <a:t>Secondary (Grade 7 to 10)</a:t>
            </a:r>
          </a:p>
          <a:p>
            <a:pPr marL="0" indent="0" algn="ctr">
              <a:buNone/>
            </a:pPr>
            <a:r>
              <a:rPr lang="en-US" dirty="0" smtClean="0"/>
              <a:t>Pre-University (Grade 11 to 12)</a:t>
            </a:r>
          </a:p>
        </p:txBody>
      </p:sp>
    </p:spTree>
    <p:extLst>
      <p:ext uri="{BB962C8B-B14F-4D97-AF65-F5344CB8AC3E}">
        <p14:creationId xmlns:p14="http://schemas.microsoft.com/office/powerpoint/2010/main" val="224000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General Aims of Mathematics Education</a:t>
            </a:r>
            <a:endParaRPr lang="en-GB" dirty="0"/>
          </a:p>
        </p:txBody>
      </p:sp>
      <p:sp>
        <p:nvSpPr>
          <p:cNvPr id="22531" name="Content Placeholder 2"/>
          <p:cNvSpPr>
            <a:spLocks noGrp="1"/>
          </p:cNvSpPr>
          <p:nvPr>
            <p:ph idx="1"/>
          </p:nvPr>
        </p:nvSpPr>
        <p:spPr/>
        <p:txBody>
          <a:bodyPr/>
          <a:lstStyle/>
          <a:p>
            <a:r>
              <a:rPr lang="en-US" altLang="en-US" sz="2800" dirty="0" smtClean="0"/>
              <a:t>Acquire and apply mathematical concepts and skills;</a:t>
            </a:r>
          </a:p>
          <a:p>
            <a:r>
              <a:rPr lang="en-US" altLang="en-US" sz="2800" dirty="0" smtClean="0"/>
              <a:t>Develop cognitive and metacognitive skills through a mathematical approach to problem solving; and</a:t>
            </a:r>
          </a:p>
          <a:p>
            <a:r>
              <a:rPr lang="en-US" altLang="en-US" sz="2800" dirty="0" smtClean="0"/>
              <a:t>Develop positive attitudes towards mathematics</a:t>
            </a:r>
            <a:endParaRPr lang="en-SG" altLang="en-US" sz="2800" dirty="0" smtClean="0"/>
          </a:p>
          <a:p>
            <a:endParaRPr lang="en-GB" altLang="en-US" sz="2800" dirty="0" smtClean="0"/>
          </a:p>
        </p:txBody>
      </p:sp>
      <p:sp>
        <p:nvSpPr>
          <p:cNvPr id="2253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0D7418FE-99FB-4755-B885-26348F84DC5D}" type="slidenum">
              <a:rPr lang="en-US" altLang="en-US" sz="1400" smtClean="0">
                <a:latin typeface="Arial" charset="0"/>
                <a:ea typeface="MS PGothic" pitchFamily="34" charset="-128"/>
              </a:rPr>
              <a:pPr>
                <a:spcBef>
                  <a:spcPct val="0"/>
                </a:spcBef>
                <a:buFontTx/>
                <a:buNone/>
              </a:pPr>
              <a:t>40</a:t>
            </a:fld>
            <a:endParaRPr lang="en-US" altLang="en-US" sz="1400" smtClean="0">
              <a:latin typeface="Arial" charset="0"/>
              <a:ea typeface="MS PGothic"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Primary mathematics</a:t>
            </a:r>
            <a:endParaRPr lang="en-GB" dirty="0"/>
          </a:p>
        </p:txBody>
      </p:sp>
      <p:sp>
        <p:nvSpPr>
          <p:cNvPr id="23555" name="Text Placeholder 2"/>
          <p:cNvSpPr>
            <a:spLocks noGrp="1"/>
          </p:cNvSpPr>
          <p:nvPr>
            <p:ph type="body" idx="1"/>
          </p:nvPr>
        </p:nvSpPr>
        <p:spPr/>
        <p:txBody>
          <a:bodyPr/>
          <a:lstStyle/>
          <a:p>
            <a:r>
              <a:rPr lang="en-US" altLang="en-US" smtClean="0"/>
              <a:t>Laying a Strong Foundation</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84F726FD-A8A7-42E5-94F1-673CE8EFF927}" type="slidenum">
              <a:rPr lang="en-US" altLang="en-US" sz="1400" smtClean="0">
                <a:latin typeface="Arial" charset="0"/>
                <a:ea typeface="MS PGothic" pitchFamily="34" charset="-128"/>
              </a:rPr>
              <a:pPr>
                <a:spcBef>
                  <a:spcPct val="0"/>
                </a:spcBef>
                <a:buFontTx/>
                <a:buNone/>
              </a:pPr>
              <a:t>41</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smtClean="0">
                <a:effectLst>
                  <a:outerShdw blurRad="38100" dist="38100" dir="2700000" algn="tl">
                    <a:srgbClr val="C0C0C0"/>
                  </a:outerShdw>
                </a:effectLst>
              </a:rPr>
              <a:t>Aims</a:t>
            </a:r>
            <a:endParaRPr lang="en-SG" altLang="en-US" smtClean="0">
              <a:effectLst>
                <a:outerShdw blurRad="38100" dist="38100" dir="2700000" algn="tl">
                  <a:srgbClr val="C0C0C0"/>
                </a:outerShdw>
              </a:effectLst>
            </a:endParaRPr>
          </a:p>
        </p:txBody>
      </p:sp>
      <p:sp>
        <p:nvSpPr>
          <p:cNvPr id="24579" name="Content Placeholder 2"/>
          <p:cNvSpPr>
            <a:spLocks noGrp="1"/>
          </p:cNvSpPr>
          <p:nvPr>
            <p:ph idx="1"/>
          </p:nvPr>
        </p:nvSpPr>
        <p:spPr>
          <a:xfrm>
            <a:off x="685800" y="1600200"/>
            <a:ext cx="4419600" cy="4114800"/>
          </a:xfrm>
        </p:spPr>
        <p:txBody>
          <a:bodyPr/>
          <a:lstStyle/>
          <a:p>
            <a:r>
              <a:rPr lang="en-US" altLang="en-US" sz="2400" smtClean="0"/>
              <a:t>Acquire mathematical concepts and skills for everyday use and continuous learning in mathematics;</a:t>
            </a:r>
          </a:p>
          <a:p>
            <a:r>
              <a:rPr lang="en-US" altLang="en-US" sz="2400" smtClean="0"/>
              <a:t>Develop thinking, reasoning, communication, application and metacognitive skills through a mathematical approach to problem-solving;</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6B42700F-2D0B-4B50-8C5F-CD5F1984736F}" type="slidenum">
              <a:rPr lang="en-US" altLang="en-US" sz="1400" smtClean="0">
                <a:latin typeface="Arial" charset="0"/>
                <a:ea typeface="MS PGothic" pitchFamily="34" charset="-128"/>
              </a:rPr>
              <a:pPr>
                <a:spcBef>
                  <a:spcPct val="0"/>
                </a:spcBef>
                <a:buFontTx/>
                <a:buNone/>
              </a:pPr>
              <a:t>42</a:t>
            </a:fld>
            <a:endParaRPr lang="en-US" altLang="en-US" sz="1400" smtClean="0">
              <a:latin typeface="Arial" charset="0"/>
              <a:ea typeface="MS PGothic" pitchFamily="34" charset="-128"/>
            </a:endParaRPr>
          </a:p>
        </p:txBody>
      </p:sp>
      <p:pic>
        <p:nvPicPr>
          <p:cNvPr id="24581" name="Picture 4" descr="C:\Users\MY\Desktop\ICME photos\snapshot_001 fraction game2.jpg"/>
          <p:cNvPicPr>
            <a:picLocks noChangeAspect="1" noChangeArrowheads="1"/>
          </p:cNvPicPr>
          <p:nvPr/>
        </p:nvPicPr>
        <p:blipFill>
          <a:blip r:embed="rId2">
            <a:extLst>
              <a:ext uri="{28A0092B-C50C-407E-A947-70E740481C1C}">
                <a14:useLocalDpi xmlns:a14="http://schemas.microsoft.com/office/drawing/2010/main" val="0"/>
              </a:ext>
            </a:extLst>
          </a:blip>
          <a:srcRect l="5911" t="15903" r="6589" b="14098"/>
          <a:stretch>
            <a:fillRect/>
          </a:stretch>
        </p:blipFill>
        <p:spPr bwMode="auto">
          <a:xfrm>
            <a:off x="5029200" y="1752600"/>
            <a:ext cx="3733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Content Placeholder 2"/>
          <p:cNvSpPr txBox="1">
            <a:spLocks/>
          </p:cNvSpPr>
          <p:nvPr/>
        </p:nvSpPr>
        <p:spPr bwMode="auto">
          <a:xfrm>
            <a:off x="5029200" y="43434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r>
              <a:rPr lang="en-US" altLang="en-US" sz="2400">
                <a:ea typeface="MS PGothic" pitchFamily="34" charset="-128"/>
              </a:rPr>
              <a:t>Build confidence and foster interest in mathematics</a:t>
            </a:r>
            <a:endParaRPr lang="en-SG" altLang="en-US" sz="2400">
              <a:ea typeface="MS PGothic"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Primary</a:t>
            </a:r>
            <a:endParaRPr lang="en-GB" sz="3200" dirty="0"/>
          </a:p>
        </p:txBody>
      </p:sp>
      <p:sp>
        <p:nvSpPr>
          <p:cNvPr id="25603" name="Content Placeholder 2"/>
          <p:cNvSpPr>
            <a:spLocks noGrp="1"/>
          </p:cNvSpPr>
          <p:nvPr>
            <p:ph idx="1"/>
          </p:nvPr>
        </p:nvSpPr>
        <p:spPr>
          <a:xfrm>
            <a:off x="3575050" y="1143000"/>
            <a:ext cx="5111750" cy="4983163"/>
          </a:xfrm>
        </p:spPr>
        <p:txBody>
          <a:bodyPr/>
          <a:lstStyle/>
          <a:p>
            <a:r>
              <a:rPr lang="en-GB" altLang="en-US" smtClean="0"/>
              <a:t>Three strands</a:t>
            </a:r>
          </a:p>
          <a:p>
            <a:pPr lvl="1"/>
            <a:r>
              <a:rPr lang="en-GB" altLang="en-US" smtClean="0"/>
              <a:t>Number and algebra</a:t>
            </a:r>
          </a:p>
          <a:p>
            <a:pPr lvl="1"/>
            <a:r>
              <a:rPr lang="en-GB" altLang="en-US" smtClean="0"/>
              <a:t>Measurement and geometry</a:t>
            </a:r>
          </a:p>
          <a:p>
            <a:pPr lvl="1"/>
            <a:r>
              <a:rPr lang="en-GB" altLang="en-US" smtClean="0"/>
              <a:t>Statistics</a:t>
            </a:r>
          </a:p>
          <a:p>
            <a:r>
              <a:rPr lang="en-GB" altLang="en-US" smtClean="0"/>
              <a:t>Word problems</a:t>
            </a:r>
          </a:p>
          <a:p>
            <a:r>
              <a:rPr lang="en-GB" altLang="en-US" smtClean="0"/>
              <a:t>Algebra without symbol</a:t>
            </a:r>
          </a:p>
        </p:txBody>
      </p:sp>
      <p:sp>
        <p:nvSpPr>
          <p:cNvPr id="25604" name="Text Placeholder 3"/>
          <p:cNvSpPr>
            <a:spLocks noGrp="1"/>
          </p:cNvSpPr>
          <p:nvPr>
            <p:ph type="body" sz="half" idx="2"/>
          </p:nvPr>
        </p:nvSpPr>
        <p:spPr/>
        <p:txBody>
          <a:bodyPr/>
          <a:lstStyle/>
          <a:p>
            <a:r>
              <a:rPr lang="en-GB" altLang="en-US" smtClean="0"/>
              <a:t>Whole numbers</a:t>
            </a:r>
          </a:p>
          <a:p>
            <a:r>
              <a:rPr lang="en-GB" altLang="en-US" smtClean="0"/>
              <a:t>Fractions</a:t>
            </a:r>
          </a:p>
          <a:p>
            <a:r>
              <a:rPr lang="en-GB" altLang="en-US" smtClean="0"/>
              <a:t>Decimals</a:t>
            </a:r>
          </a:p>
          <a:p>
            <a:r>
              <a:rPr lang="en-GB" altLang="en-US" smtClean="0"/>
              <a:t>Four operations</a:t>
            </a:r>
          </a:p>
          <a:p>
            <a:r>
              <a:rPr lang="en-GB" altLang="en-US" smtClean="0"/>
              <a:t>Rate, Ratio, Proportion</a:t>
            </a:r>
          </a:p>
          <a:p>
            <a:r>
              <a:rPr lang="en-GB" altLang="en-US" smtClean="0"/>
              <a:t>Time</a:t>
            </a:r>
          </a:p>
          <a:p>
            <a:r>
              <a:rPr lang="en-GB" altLang="en-US" smtClean="0"/>
              <a:t>Money</a:t>
            </a:r>
          </a:p>
          <a:p>
            <a:r>
              <a:rPr lang="en-GB" altLang="en-US" smtClean="0"/>
              <a:t>Length, Area, Volume and Mass</a:t>
            </a:r>
          </a:p>
          <a:p>
            <a:r>
              <a:rPr lang="en-GB" altLang="en-US" smtClean="0"/>
              <a:t>Basic shapes and properties</a:t>
            </a:r>
          </a:p>
          <a:p>
            <a:r>
              <a:rPr lang="en-GB" altLang="en-US" smtClean="0"/>
              <a:t>Direction</a:t>
            </a:r>
          </a:p>
          <a:p>
            <a:r>
              <a:rPr lang="en-GB" altLang="en-US" smtClean="0"/>
              <a:t>Symmetry</a:t>
            </a:r>
          </a:p>
          <a:p>
            <a:r>
              <a:rPr lang="en-GB" altLang="en-US" smtClean="0"/>
              <a:t>Spatial visualisation</a:t>
            </a:r>
          </a:p>
          <a:p>
            <a:r>
              <a:rPr lang="en-GB" altLang="en-US" smtClean="0"/>
              <a:t>Reading from picture graphs, bar graphs, line graphs, pie charts</a:t>
            </a:r>
          </a:p>
          <a:p>
            <a:endParaRPr lang="en-GB" altLang="en-US" smtClean="0"/>
          </a:p>
        </p:txBody>
      </p:sp>
      <p:sp>
        <p:nvSpPr>
          <p:cNvPr id="256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5EBE2032-2E2F-4642-99F3-E915838FFC24}" type="slidenum">
              <a:rPr lang="en-US" altLang="en-US" sz="1400" smtClean="0">
                <a:latin typeface="Arial" charset="0"/>
                <a:ea typeface="MS PGothic" pitchFamily="34" charset="-128"/>
              </a:rPr>
              <a:pPr>
                <a:spcBef>
                  <a:spcPct val="0"/>
                </a:spcBef>
                <a:buFontTx/>
                <a:buNone/>
              </a:pPr>
              <a:t>43</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smtClean="0">
                <a:effectLst>
                  <a:outerShdw blurRad="38100" dist="38100" dir="2700000" algn="tl">
                    <a:srgbClr val="000000">
                      <a:alpha val="43137"/>
                    </a:srgbClr>
                  </a:outerShdw>
                </a:effectLst>
              </a:rPr>
              <a:t>Differentiation at Upper Primary</a:t>
            </a:r>
            <a:endParaRPr lang="en-GB"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8210304"/>
              </p:ext>
            </p:extLst>
          </p:nvPr>
        </p:nvGraphicFramePr>
        <p:xfrm>
          <a:off x="685800" y="1600200"/>
          <a:ext cx="7772400" cy="4121150"/>
        </p:xfrm>
        <a:graphic>
          <a:graphicData uri="http://schemas.openxmlformats.org/drawingml/2006/table">
            <a:tbl>
              <a:tblPr/>
              <a:tblGrid>
                <a:gridCol w="3886200"/>
                <a:gridCol w="3886200"/>
              </a:tblGrid>
              <a:tr h="2286353">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1" i="0" u="none" strike="noStrike" cap="none" normalizeH="0" baseline="0" dirty="0" smtClean="0">
                          <a:ln>
                            <a:noFill/>
                          </a:ln>
                          <a:solidFill>
                            <a:schemeClr val="tx1"/>
                          </a:solidFill>
                          <a:effectLst/>
                          <a:latin typeface="Arial" charset="0"/>
                          <a:ea typeface="MS PGothic" pitchFamily="34" charset="-128"/>
                        </a:rPr>
                        <a:t>Primary 5 &amp; 6 </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1" i="0" u="none" strike="noStrike" cap="none" normalizeH="0" baseline="0" dirty="0" smtClean="0">
                          <a:ln>
                            <a:noFill/>
                          </a:ln>
                          <a:solidFill>
                            <a:schemeClr val="tx1"/>
                          </a:solidFill>
                          <a:effectLst/>
                          <a:latin typeface="Arial" charset="0"/>
                          <a:ea typeface="MS PGothic" pitchFamily="34" charset="-128"/>
                        </a:rPr>
                        <a:t>Standard Mathematics</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dirty="0" smtClean="0">
                          <a:ln>
                            <a:noFill/>
                          </a:ln>
                          <a:solidFill>
                            <a:schemeClr val="tx1"/>
                          </a:solidFill>
                          <a:effectLst/>
                          <a:latin typeface="Arial" charset="0"/>
                          <a:ea typeface="MS PGothic" pitchFamily="34" charset="-128"/>
                        </a:rPr>
                        <a:t>Percentage, Ratio and Speed </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dirty="0" smtClean="0">
                          <a:ln>
                            <a:noFill/>
                          </a:ln>
                          <a:solidFill>
                            <a:schemeClr val="tx1"/>
                          </a:solidFill>
                          <a:effectLst/>
                          <a:latin typeface="Arial" charset="0"/>
                          <a:ea typeface="MS PGothic" pitchFamily="34" charset="-128"/>
                        </a:rPr>
                        <a:t>Area and Volume </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dirty="0" smtClean="0">
                          <a:ln>
                            <a:noFill/>
                          </a:ln>
                          <a:solidFill>
                            <a:schemeClr val="tx1"/>
                          </a:solidFill>
                          <a:effectLst/>
                          <a:latin typeface="Arial" charset="0"/>
                          <a:ea typeface="MS PGothic" pitchFamily="34" charset="-128"/>
                        </a:rPr>
                        <a:t>Data and graph </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dirty="0" smtClean="0">
                          <a:ln>
                            <a:noFill/>
                          </a:ln>
                          <a:solidFill>
                            <a:schemeClr val="tx1"/>
                          </a:solidFill>
                          <a:effectLst/>
                          <a:latin typeface="Arial" charset="0"/>
                          <a:ea typeface="MS PGothic" pitchFamily="34" charset="-128"/>
                        </a:rPr>
                        <a:t>Geometry </a:t>
                      </a:r>
                    </a:p>
                    <a:p>
                      <a:pPr marL="0" marR="0" lvl="0" indent="0" algn="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dirty="0" smtClean="0">
                          <a:ln>
                            <a:noFill/>
                          </a:ln>
                          <a:solidFill>
                            <a:schemeClr val="tx1"/>
                          </a:solidFill>
                          <a:effectLst/>
                          <a:latin typeface="Arial" charset="0"/>
                          <a:ea typeface="MS PGothic" pitchFamily="34" charset="-128"/>
                        </a:rPr>
                        <a:t>Algebra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Trebuchet MS" pitchFamily="34" charset="0"/>
                        <a:ea typeface="MS PGothic" pitchFamily="34" charset="-128"/>
                      </a:endParaRPr>
                    </a:p>
                  </a:txBody>
                  <a:tcPr marT="45727" marB="45727"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1" i="0" u="none" strike="noStrike" cap="none" normalizeH="0" baseline="0" smtClean="0">
                          <a:ln>
                            <a:noFill/>
                          </a:ln>
                          <a:solidFill>
                            <a:schemeClr val="tx1"/>
                          </a:solidFill>
                          <a:effectLst/>
                          <a:latin typeface="Arial" charset="0"/>
                          <a:ea typeface="MS PGothic" pitchFamily="34" charset="-128"/>
                        </a:rPr>
                        <a:t>Primary 5 &amp; 6</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1" i="0" u="none" strike="noStrike" cap="none" normalizeH="0" baseline="0" smtClean="0">
                          <a:ln>
                            <a:noFill/>
                          </a:ln>
                          <a:solidFill>
                            <a:schemeClr val="tx1"/>
                          </a:solidFill>
                          <a:effectLst/>
                          <a:latin typeface="Arial" charset="0"/>
                          <a:ea typeface="MS PGothic" pitchFamily="34" charset="-128"/>
                        </a:rPr>
                        <a:t>Foundation Mathematics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Re-visit some of Primary 1–4 content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Percentage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Area and Volume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Data and graph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Geometry</a:t>
                      </a:r>
                      <a:endParaRPr kumimoji="0" lang="en-SG" altLang="en-US" sz="1800" b="0" i="0" u="none" strike="noStrike" cap="none" normalizeH="0" baseline="0" smtClean="0">
                        <a:ln>
                          <a:noFill/>
                        </a:ln>
                        <a:solidFill>
                          <a:schemeClr val="tx1"/>
                        </a:solidFill>
                        <a:effectLst/>
                        <a:latin typeface="Trebuchet MS" pitchFamily="34" charset="0"/>
                        <a:ea typeface="MS PGothic" pitchFamily="34" charset="-128"/>
                      </a:endParaRPr>
                    </a:p>
                  </a:txBody>
                  <a:tcPr marT="45727" marB="45727" horzOverflow="overflow">
                    <a:lnL>
                      <a:noFill/>
                    </a:lnL>
                    <a:lnR>
                      <a:noFill/>
                    </a:lnR>
                    <a:lnT>
                      <a:noFill/>
                    </a:lnT>
                    <a:lnB>
                      <a:noFill/>
                    </a:lnB>
                    <a:lnTlToBr>
                      <a:noFill/>
                    </a:lnTlToBr>
                    <a:lnBlToTr>
                      <a:noFill/>
                    </a:lnBlToTr>
                    <a:noFill/>
                  </a:tcPr>
                </a:tc>
              </a:tr>
              <a:tr h="371532">
                <a:tc gridSpan="2">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dirty="0" smtClean="0">
                        <a:ln>
                          <a:noFill/>
                        </a:ln>
                        <a:solidFill>
                          <a:srgbClr val="FF0000"/>
                        </a:solidFill>
                        <a:effectLst/>
                        <a:latin typeface="Trebuchet MS" pitchFamily="34" charset="0"/>
                        <a:ea typeface="MS PGothic" pitchFamily="34" charset="-128"/>
                      </a:endParaRPr>
                    </a:p>
                  </a:txBody>
                  <a:tcPr marT="45727" marB="45727" horzOverflow="overflow">
                    <a:lnL>
                      <a:noFill/>
                    </a:lnL>
                    <a:lnR>
                      <a:noFill/>
                    </a:lnR>
                    <a:lnT>
                      <a:noFill/>
                    </a:lnT>
                    <a:lnB>
                      <a:noFill/>
                    </a:lnB>
                    <a:lnTlToBr>
                      <a:noFill/>
                    </a:lnTlToBr>
                    <a:lnBlToTr>
                      <a:noFill/>
                    </a:lnBlToTr>
                    <a:noFill/>
                  </a:tcPr>
                </a:tc>
                <a:tc hMerge="1">
                  <a:txBody>
                    <a:bodyPr/>
                    <a:lstStyle/>
                    <a:p>
                      <a:endParaRPr lang="en-SG"/>
                    </a:p>
                  </a:txBody>
                  <a:tcPr/>
                </a:tc>
              </a:tr>
              <a:tr h="1463265">
                <a:tc gridSpan="2">
                  <a:txBody>
                    <a:bodyPr/>
                    <a:lstStyle>
                      <a:lvl1pPr>
                        <a:spcBef>
                          <a:spcPct val="20000"/>
                        </a:spcBef>
                        <a:defRPr sz="2800">
                          <a:solidFill>
                            <a:schemeClr val="tx1"/>
                          </a:solidFill>
                          <a:latin typeface="Trebuchet MS" pitchFamily="34" charset="0"/>
                          <a:ea typeface="Trebuchet MS" pitchFamily="34" charset="0"/>
                          <a:cs typeface="Trebuchet MS" pitchFamily="34" charset="0"/>
                        </a:defRPr>
                      </a:lvl1pPr>
                      <a:lvl2pPr marL="742950" indent="-285750">
                        <a:spcBef>
                          <a:spcPct val="20000"/>
                        </a:spcBef>
                        <a:defRPr sz="2400">
                          <a:solidFill>
                            <a:schemeClr val="tx1"/>
                          </a:solidFill>
                          <a:latin typeface="Trebuchet MS" pitchFamily="34" charset="0"/>
                          <a:ea typeface="Trebuchet MS" pitchFamily="34" charset="0"/>
                          <a:cs typeface="Trebuchet MS" pitchFamily="34" charset="0"/>
                        </a:defRPr>
                      </a:lvl2pPr>
                      <a:lvl3pPr marL="1143000" indent="-228600">
                        <a:spcBef>
                          <a:spcPct val="20000"/>
                        </a:spcBef>
                        <a:defRPr>
                          <a:solidFill>
                            <a:schemeClr val="tx1"/>
                          </a:solidFill>
                          <a:latin typeface="Trebuchet MS" pitchFamily="34" charset="0"/>
                          <a:ea typeface="Trebuchet MS" pitchFamily="34" charset="0"/>
                          <a:cs typeface="Trebuchet MS" pitchFamily="34" charset="0"/>
                        </a:defRPr>
                      </a:lvl3pPr>
                      <a:lvl4pPr marL="1600200" indent="-228600">
                        <a:spcBef>
                          <a:spcPct val="20000"/>
                        </a:spcBef>
                        <a:defRPr sz="1600">
                          <a:solidFill>
                            <a:schemeClr val="tx1"/>
                          </a:solidFill>
                          <a:latin typeface="Trebuchet MS" pitchFamily="34" charset="0"/>
                          <a:ea typeface="Trebuchet MS" pitchFamily="34" charset="0"/>
                          <a:cs typeface="Trebuchet MS" pitchFamily="34" charset="0"/>
                        </a:defRPr>
                      </a:lvl4pPr>
                      <a:lvl5pPr marL="2057400" indent="-228600">
                        <a:spcBef>
                          <a:spcPct val="20000"/>
                        </a:spcBef>
                        <a:defRPr sz="1600">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SG" altLang="en-US" sz="1800" b="1" i="0" u="none" strike="noStrike" cap="none" normalizeH="0" baseline="0" smtClean="0">
                          <a:ln>
                            <a:noFill/>
                          </a:ln>
                          <a:solidFill>
                            <a:schemeClr val="tx1"/>
                          </a:solidFill>
                          <a:effectLst/>
                          <a:latin typeface="Arial" charset="0"/>
                          <a:ea typeface="MS PGothic" pitchFamily="34" charset="-128"/>
                        </a:rPr>
                        <a:t>Primary 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Number concepts and operations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Measurements (length, mass, time, angle, area, volume etc.)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Basic shapes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SG" altLang="en-US" sz="1800" b="0" i="0" u="none" strike="noStrike" cap="none" normalizeH="0" baseline="0" smtClean="0">
                          <a:ln>
                            <a:noFill/>
                          </a:ln>
                          <a:solidFill>
                            <a:schemeClr val="tx1"/>
                          </a:solidFill>
                          <a:effectLst/>
                          <a:latin typeface="Arial" charset="0"/>
                          <a:ea typeface="MS PGothic" pitchFamily="34" charset="-128"/>
                        </a:rPr>
                        <a:t>Data and graphs </a:t>
                      </a:r>
                    </a:p>
                  </a:txBody>
                  <a:tcPr marT="45727" marB="45727" horzOverflow="overflow">
                    <a:lnL>
                      <a:noFill/>
                    </a:lnL>
                    <a:lnR>
                      <a:noFill/>
                    </a:lnR>
                    <a:lnT>
                      <a:noFill/>
                    </a:lnT>
                    <a:lnB>
                      <a:noFill/>
                    </a:lnB>
                    <a:lnTlToBr>
                      <a:noFill/>
                    </a:lnTlToBr>
                    <a:lnBlToTr>
                      <a:noFill/>
                    </a:lnBlToTr>
                    <a:noFill/>
                  </a:tcPr>
                </a:tc>
                <a:tc hMerge="1">
                  <a:txBody>
                    <a:bodyPr/>
                    <a:lstStyle/>
                    <a:p>
                      <a:endParaRPr lang="en-SG"/>
                    </a:p>
                  </a:txBody>
                  <a:tcPr/>
                </a:tc>
              </a:tr>
            </a:tbl>
          </a:graphicData>
        </a:graphic>
      </p:graphicFrame>
      <p:sp>
        <p:nvSpPr>
          <p:cNvPr id="276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46B554B8-BED1-4F9C-ACCB-C85BD18601BF}" type="slidenum">
              <a:rPr lang="en-US" altLang="en-US" sz="1400" smtClean="0">
                <a:latin typeface="Arial" charset="0"/>
                <a:ea typeface="MS PGothic" pitchFamily="34" charset="-128"/>
              </a:rPr>
              <a:pPr>
                <a:spcBef>
                  <a:spcPct val="0"/>
                </a:spcBef>
                <a:buFontTx/>
                <a:buNone/>
              </a:pPr>
              <a:t>44</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Secondary mathematics</a:t>
            </a:r>
            <a:endParaRPr lang="en-GB" dirty="0"/>
          </a:p>
        </p:txBody>
      </p:sp>
      <p:sp>
        <p:nvSpPr>
          <p:cNvPr id="32771" name="Text Placeholder 2"/>
          <p:cNvSpPr>
            <a:spLocks noGrp="1"/>
          </p:cNvSpPr>
          <p:nvPr>
            <p:ph type="body" idx="1"/>
          </p:nvPr>
        </p:nvSpPr>
        <p:spPr/>
        <p:txBody>
          <a:bodyPr/>
          <a:lstStyle/>
          <a:p>
            <a:r>
              <a:rPr lang="en-GB" altLang="en-US" smtClean="0"/>
              <a:t>Building up strengths</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D6611764-FD09-487F-8CB2-CA5D62B62DA1}" type="slidenum">
              <a:rPr lang="en-US" altLang="en-US" sz="1400" smtClean="0">
                <a:latin typeface="Arial" charset="0"/>
                <a:ea typeface="MS PGothic" pitchFamily="34" charset="-128"/>
              </a:rPr>
              <a:pPr>
                <a:spcBef>
                  <a:spcPct val="0"/>
                </a:spcBef>
                <a:buFontTx/>
                <a:buNone/>
              </a:pPr>
              <a:t>45</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Different Syllabuses</a:t>
            </a:r>
            <a:endParaRPr lang="en-GB" dirty="0"/>
          </a:p>
        </p:txBody>
      </p:sp>
      <p:sp>
        <p:nvSpPr>
          <p:cNvPr id="33795" name="Content Placeholder 2"/>
          <p:cNvSpPr>
            <a:spLocks noGrp="1"/>
          </p:cNvSpPr>
          <p:nvPr>
            <p:ph sz="half" idx="1"/>
          </p:nvPr>
        </p:nvSpPr>
        <p:spPr>
          <a:xfrm>
            <a:off x="685800" y="1600200"/>
            <a:ext cx="3886200" cy="4114800"/>
          </a:xfrm>
        </p:spPr>
        <p:txBody>
          <a:bodyPr/>
          <a:lstStyle/>
          <a:p>
            <a:r>
              <a:rPr lang="en-GB" altLang="en-US" smtClean="0"/>
              <a:t>3 syllabuses</a:t>
            </a:r>
          </a:p>
          <a:p>
            <a:pPr lvl="1"/>
            <a:r>
              <a:rPr lang="en-GB" altLang="en-US" smtClean="0"/>
              <a:t>O-Level</a:t>
            </a:r>
          </a:p>
          <a:p>
            <a:pPr lvl="1"/>
            <a:r>
              <a:rPr lang="en-GB" altLang="en-US" smtClean="0"/>
              <a:t>N(A)-Level</a:t>
            </a:r>
          </a:p>
          <a:p>
            <a:pPr lvl="1"/>
            <a:r>
              <a:rPr lang="en-GB" altLang="en-US" smtClean="0"/>
              <a:t>N(T)-Level</a:t>
            </a:r>
          </a:p>
          <a:p>
            <a:r>
              <a:rPr lang="en-GB" altLang="en-US" smtClean="0"/>
              <a:t>N(A) </a:t>
            </a:r>
            <a:r>
              <a:rPr lang="en-GB" altLang="en-US" smtClean="0">
                <a:sym typeface="Symbol" pitchFamily="18" charset="2"/>
              </a:rPr>
              <a:t> </a:t>
            </a:r>
            <a:r>
              <a:rPr lang="en-GB" altLang="en-US" smtClean="0"/>
              <a:t>O</a:t>
            </a:r>
          </a:p>
          <a:p>
            <a:r>
              <a:rPr lang="en-GB" altLang="en-US" smtClean="0"/>
              <a:t>N(T) </a:t>
            </a:r>
            <a:r>
              <a:rPr lang="en-GB" altLang="en-US" smtClean="0">
                <a:sym typeface="Symbol" pitchFamily="18" charset="2"/>
              </a:rPr>
              <a:t></a:t>
            </a:r>
            <a:r>
              <a:rPr lang="en-GB" altLang="en-US" smtClean="0"/>
              <a:t> N(A)</a:t>
            </a:r>
          </a:p>
          <a:p>
            <a:r>
              <a:rPr lang="en-GB" altLang="en-US" smtClean="0"/>
              <a:t>Electives at upper secondary</a:t>
            </a:r>
          </a:p>
        </p:txBody>
      </p:sp>
      <p:sp>
        <p:nvSpPr>
          <p:cNvPr id="3379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A0AEDADA-4D7B-4FFB-A58B-7A65D89E9570}" type="slidenum">
              <a:rPr lang="en-US" altLang="en-US" sz="1400" smtClean="0">
                <a:latin typeface="Arial" charset="0"/>
                <a:ea typeface="MS PGothic" pitchFamily="34" charset="-128"/>
              </a:rPr>
              <a:pPr>
                <a:spcBef>
                  <a:spcPct val="0"/>
                </a:spcBef>
                <a:buFontTx/>
                <a:buNone/>
              </a:pPr>
              <a:t>46</a:t>
            </a:fld>
            <a:endParaRPr lang="en-US" altLang="en-US" sz="1400" smtClean="0">
              <a:latin typeface="Arial" charset="0"/>
              <a:ea typeface="MS PGothic" pitchFamily="34" charset="-128"/>
            </a:endParaRPr>
          </a:p>
        </p:txBody>
      </p:sp>
      <p:pic>
        <p:nvPicPr>
          <p:cNvPr id="33797" name="Picture 8" descr="IMG_0596.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1836738"/>
            <a:ext cx="4343400" cy="3243262"/>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Aims</a:t>
            </a:r>
            <a:endParaRPr lang="en-GB" dirty="0"/>
          </a:p>
        </p:txBody>
      </p:sp>
      <p:sp>
        <p:nvSpPr>
          <p:cNvPr id="34819" name="Text Placeholder 2"/>
          <p:cNvSpPr>
            <a:spLocks noGrp="1"/>
          </p:cNvSpPr>
          <p:nvPr>
            <p:ph type="body" idx="1"/>
          </p:nvPr>
        </p:nvSpPr>
        <p:spPr>
          <a:xfrm>
            <a:off x="457200" y="1289050"/>
            <a:ext cx="4040188" cy="639763"/>
          </a:xfrm>
        </p:spPr>
        <p:txBody>
          <a:bodyPr/>
          <a:lstStyle/>
          <a:p>
            <a:r>
              <a:rPr lang="en-GB" altLang="en-US" smtClean="0"/>
              <a:t>O and N(A) Math</a:t>
            </a:r>
          </a:p>
        </p:txBody>
      </p:sp>
      <p:sp>
        <p:nvSpPr>
          <p:cNvPr id="34820" name="Content Placeholder 3"/>
          <p:cNvSpPr>
            <a:spLocks noGrp="1"/>
          </p:cNvSpPr>
          <p:nvPr>
            <p:ph sz="half" idx="2"/>
          </p:nvPr>
        </p:nvSpPr>
        <p:spPr>
          <a:xfrm>
            <a:off x="457200" y="1928813"/>
            <a:ext cx="4040188" cy="3951287"/>
          </a:xfrm>
        </p:spPr>
        <p:txBody>
          <a:bodyPr/>
          <a:lstStyle/>
          <a:p>
            <a:r>
              <a:rPr lang="en-SG" altLang="en-US" sz="1600" smtClean="0"/>
              <a:t>Acquire mathematical concepts and skills for continuous learning in mathematics and to support learning in other subjects;</a:t>
            </a:r>
          </a:p>
          <a:p>
            <a:r>
              <a:rPr lang="en-SG" altLang="en-US" sz="1600" smtClean="0"/>
              <a:t>Develop thinking, reasoning, communication, application and metacognitive skills through a mathematical approach to problem solving;</a:t>
            </a:r>
          </a:p>
          <a:p>
            <a:r>
              <a:rPr lang="en-SG" altLang="en-US" sz="1600" smtClean="0"/>
              <a:t>Connect ideas within mathematics </a:t>
            </a:r>
            <a:br>
              <a:rPr lang="en-SG" altLang="en-US" sz="1600" smtClean="0"/>
            </a:br>
            <a:r>
              <a:rPr lang="en-SG" altLang="en-US" sz="1600" smtClean="0"/>
              <a:t>and between mathematics and other subjects through applications of mathematics; and</a:t>
            </a:r>
          </a:p>
          <a:p>
            <a:r>
              <a:rPr lang="en-SG" altLang="en-US" sz="1600" smtClean="0"/>
              <a:t>Build confidence and foster interest </a:t>
            </a:r>
            <a:br>
              <a:rPr lang="en-SG" altLang="en-US" sz="1600" smtClean="0"/>
            </a:br>
            <a:r>
              <a:rPr lang="en-SG" altLang="en-US" sz="1600" smtClean="0"/>
              <a:t>in mathematics. </a:t>
            </a:r>
          </a:p>
          <a:p>
            <a:endParaRPr lang="en-GB" altLang="en-US" sz="1600" smtClean="0"/>
          </a:p>
        </p:txBody>
      </p:sp>
      <p:sp>
        <p:nvSpPr>
          <p:cNvPr id="34821" name="Text Placeholder 4"/>
          <p:cNvSpPr>
            <a:spLocks noGrp="1"/>
          </p:cNvSpPr>
          <p:nvPr>
            <p:ph type="body" sz="quarter" idx="3"/>
          </p:nvPr>
        </p:nvSpPr>
        <p:spPr>
          <a:xfrm>
            <a:off x="4645025" y="1289050"/>
            <a:ext cx="4041775" cy="639763"/>
          </a:xfrm>
        </p:spPr>
        <p:txBody>
          <a:bodyPr/>
          <a:lstStyle/>
          <a:p>
            <a:r>
              <a:rPr lang="en-GB" altLang="en-US" smtClean="0"/>
              <a:t>N(T) Math</a:t>
            </a:r>
          </a:p>
        </p:txBody>
      </p:sp>
      <p:sp>
        <p:nvSpPr>
          <p:cNvPr id="34822" name="Content Placeholder 5"/>
          <p:cNvSpPr>
            <a:spLocks noGrp="1"/>
          </p:cNvSpPr>
          <p:nvPr>
            <p:ph sz="quarter" idx="4"/>
          </p:nvPr>
        </p:nvSpPr>
        <p:spPr>
          <a:xfrm>
            <a:off x="4645025" y="1928813"/>
            <a:ext cx="4041775" cy="3951287"/>
          </a:xfrm>
        </p:spPr>
        <p:txBody>
          <a:bodyPr/>
          <a:lstStyle/>
          <a:p>
            <a:pPr marL="0" indent="0">
              <a:spcBef>
                <a:spcPct val="0"/>
              </a:spcBef>
              <a:spcAft>
                <a:spcPts val="1200"/>
              </a:spcAft>
              <a:buFontTx/>
              <a:buNone/>
            </a:pPr>
            <a:r>
              <a:rPr lang="en-SG" altLang="en-US" sz="1600" smtClean="0"/>
              <a:t>For</a:t>
            </a:r>
            <a:r>
              <a:rPr lang="en-SG" altLang="en-US" sz="1600" smtClean="0">
                <a:solidFill>
                  <a:srgbClr val="C00000"/>
                </a:solidFill>
              </a:rPr>
              <a:t> </a:t>
            </a:r>
            <a:r>
              <a:rPr lang="en-SG" altLang="en-US" sz="1600" smtClean="0"/>
              <a:t>students who are bound for post-secondary vocational education to:</a:t>
            </a:r>
          </a:p>
          <a:p>
            <a:pPr marL="0" indent="0">
              <a:spcBef>
                <a:spcPct val="0"/>
              </a:spcBef>
            </a:pPr>
            <a:r>
              <a:rPr lang="en-SG" altLang="en-US" sz="1600" smtClean="0"/>
              <a:t>Acquire mathematical concepts and skills for real life, to support learning in other subjects, and to prepare for vocational education;</a:t>
            </a:r>
          </a:p>
          <a:p>
            <a:pPr marL="0" indent="0">
              <a:spcBef>
                <a:spcPts val="600"/>
              </a:spcBef>
            </a:pPr>
            <a:r>
              <a:rPr lang="en-SG" altLang="en-US" sz="1600" smtClean="0"/>
              <a:t>Develop thinking, reasoning, communication, application and metacognitive skills through a mathematical approach to problem solving; and</a:t>
            </a:r>
          </a:p>
          <a:p>
            <a:pPr marL="0" indent="0">
              <a:spcBef>
                <a:spcPts val="600"/>
              </a:spcBef>
            </a:pPr>
            <a:r>
              <a:rPr lang="en-SG" altLang="en-US" sz="1600" smtClean="0"/>
              <a:t>Build confidence in using mathematics and appreciate its value in making informed decisions in real life. </a:t>
            </a:r>
          </a:p>
          <a:p>
            <a:pPr marL="0" indent="0"/>
            <a:endParaRPr lang="en-GB" altLang="en-US" sz="1600" smtClean="0"/>
          </a:p>
        </p:txBody>
      </p:sp>
      <p:sp>
        <p:nvSpPr>
          <p:cNvPr id="3482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06A51967-741D-4A8A-8772-A5D4F3349B91}" type="slidenum">
              <a:rPr lang="en-US" altLang="en-US" sz="1400" smtClean="0">
                <a:latin typeface="Arial" charset="0"/>
                <a:ea typeface="MS PGothic" pitchFamily="34" charset="-128"/>
              </a:rPr>
              <a:pPr>
                <a:spcBef>
                  <a:spcPct val="0"/>
                </a:spcBef>
                <a:buFontTx/>
                <a:buNone/>
              </a:pPr>
              <a:t>47</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O and N(A) Math</a:t>
            </a:r>
            <a:endParaRPr lang="en-GB" sz="3200" dirty="0"/>
          </a:p>
        </p:txBody>
      </p:sp>
      <p:sp>
        <p:nvSpPr>
          <p:cNvPr id="35843" name="Content Placeholder 2"/>
          <p:cNvSpPr>
            <a:spLocks noGrp="1"/>
          </p:cNvSpPr>
          <p:nvPr>
            <p:ph idx="1"/>
          </p:nvPr>
        </p:nvSpPr>
        <p:spPr>
          <a:xfrm>
            <a:off x="3575050" y="1371600"/>
            <a:ext cx="5111750" cy="4754563"/>
          </a:xfrm>
        </p:spPr>
        <p:txBody>
          <a:bodyPr/>
          <a:lstStyle/>
          <a:p>
            <a:r>
              <a:rPr lang="en-GB" altLang="en-US" smtClean="0"/>
              <a:t>Three Strands</a:t>
            </a:r>
          </a:p>
          <a:p>
            <a:pPr lvl="1"/>
            <a:r>
              <a:rPr lang="en-GB" altLang="en-US" smtClean="0"/>
              <a:t>Numbers and Algebra</a:t>
            </a:r>
          </a:p>
          <a:p>
            <a:pPr lvl="1"/>
            <a:r>
              <a:rPr lang="en-GB" altLang="en-US" smtClean="0"/>
              <a:t>Measurement and Geometry</a:t>
            </a:r>
          </a:p>
          <a:p>
            <a:pPr lvl="1"/>
            <a:r>
              <a:rPr lang="en-GB" altLang="en-US" smtClean="0"/>
              <a:t>Statistics and Probability</a:t>
            </a:r>
          </a:p>
          <a:p>
            <a:r>
              <a:rPr lang="en-GB" altLang="en-US" smtClean="0"/>
              <a:t>Problems in real-world contexts</a:t>
            </a:r>
          </a:p>
          <a:p>
            <a:pPr lvl="1"/>
            <a:endParaRPr lang="en-GB" altLang="en-US" smtClean="0"/>
          </a:p>
          <a:p>
            <a:pPr lvl="1"/>
            <a:endParaRPr lang="en-GB" altLang="en-US" smtClean="0"/>
          </a:p>
        </p:txBody>
      </p:sp>
      <p:sp>
        <p:nvSpPr>
          <p:cNvPr id="35844" name="Text Placeholder 3"/>
          <p:cNvSpPr>
            <a:spLocks noGrp="1"/>
          </p:cNvSpPr>
          <p:nvPr>
            <p:ph type="body" sz="half" idx="2"/>
          </p:nvPr>
        </p:nvSpPr>
        <p:spPr/>
        <p:txBody>
          <a:bodyPr/>
          <a:lstStyle/>
          <a:p>
            <a:r>
              <a:rPr lang="en-SG" altLang="en-US" smtClean="0"/>
              <a:t>Numbers and their operations</a:t>
            </a:r>
          </a:p>
          <a:p>
            <a:r>
              <a:rPr lang="en-SG" altLang="en-US" smtClean="0"/>
              <a:t>Ratio and proportion</a:t>
            </a:r>
          </a:p>
          <a:p>
            <a:r>
              <a:rPr lang="en-SG" altLang="en-US" smtClean="0"/>
              <a:t>Percentage, Rate and speed</a:t>
            </a:r>
          </a:p>
          <a:p>
            <a:r>
              <a:rPr lang="en-SG" altLang="en-US" smtClean="0"/>
              <a:t>Algebraic expressions and formulae</a:t>
            </a:r>
          </a:p>
          <a:p>
            <a:r>
              <a:rPr lang="en-SG" altLang="en-US" smtClean="0"/>
              <a:t>Functions and graphs</a:t>
            </a:r>
          </a:p>
          <a:p>
            <a:r>
              <a:rPr lang="en-SG" altLang="en-US" smtClean="0"/>
              <a:t>Equations and inequalities</a:t>
            </a:r>
          </a:p>
          <a:p>
            <a:r>
              <a:rPr lang="en-SG" altLang="en-US" smtClean="0"/>
              <a:t>Set language and notation</a:t>
            </a:r>
          </a:p>
          <a:p>
            <a:r>
              <a:rPr lang="en-SG" altLang="en-US" smtClean="0"/>
              <a:t>Matrices</a:t>
            </a:r>
          </a:p>
          <a:p>
            <a:r>
              <a:rPr lang="en-SG" altLang="en-US" smtClean="0"/>
              <a:t>Angles, triangles and polygons</a:t>
            </a:r>
          </a:p>
          <a:p>
            <a:r>
              <a:rPr lang="en-SG" altLang="en-US" smtClean="0"/>
              <a:t>Congruence and similarity</a:t>
            </a:r>
          </a:p>
          <a:p>
            <a:r>
              <a:rPr lang="en-SG" altLang="en-US" smtClean="0"/>
              <a:t>Properties of circles</a:t>
            </a:r>
          </a:p>
          <a:p>
            <a:r>
              <a:rPr lang="en-SG" altLang="en-US" smtClean="0"/>
              <a:t>Pythagoras’ theorem and trigonometry</a:t>
            </a:r>
          </a:p>
          <a:p>
            <a:r>
              <a:rPr lang="en-SG" altLang="en-US" smtClean="0"/>
              <a:t>Mensuration</a:t>
            </a:r>
          </a:p>
          <a:p>
            <a:r>
              <a:rPr lang="en-SG" altLang="en-US" smtClean="0"/>
              <a:t>Coordinate geometry</a:t>
            </a:r>
          </a:p>
          <a:p>
            <a:r>
              <a:rPr lang="en-SG" altLang="en-US" smtClean="0"/>
              <a:t>Vectors in two dimensions</a:t>
            </a:r>
          </a:p>
          <a:p>
            <a:r>
              <a:rPr lang="en-SG" altLang="en-US" smtClean="0"/>
              <a:t>Data Analysis</a:t>
            </a:r>
          </a:p>
          <a:p>
            <a:endParaRPr lang="en-GB" altLang="en-US" smtClean="0"/>
          </a:p>
        </p:txBody>
      </p:sp>
      <p:sp>
        <p:nvSpPr>
          <p:cNvPr id="3584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90C9510C-8A54-4A14-BE80-1C496CC384E3}" type="slidenum">
              <a:rPr lang="en-US" altLang="en-US" sz="1400" smtClean="0">
                <a:latin typeface="Arial" charset="0"/>
                <a:ea typeface="MS PGothic" pitchFamily="34" charset="-128"/>
              </a:rPr>
              <a:pPr>
                <a:spcBef>
                  <a:spcPct val="0"/>
                </a:spcBef>
                <a:buFontTx/>
                <a:buNone/>
              </a:pPr>
              <a:t>48</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N(T) Math</a:t>
            </a:r>
            <a:endParaRPr lang="en-GB" sz="3200" dirty="0"/>
          </a:p>
        </p:txBody>
      </p:sp>
      <p:sp>
        <p:nvSpPr>
          <p:cNvPr id="36867" name="Content Placeholder 2"/>
          <p:cNvSpPr>
            <a:spLocks noGrp="1"/>
          </p:cNvSpPr>
          <p:nvPr>
            <p:ph idx="1"/>
          </p:nvPr>
        </p:nvSpPr>
        <p:spPr>
          <a:xfrm>
            <a:off x="3575050" y="1447800"/>
            <a:ext cx="5111750" cy="4678363"/>
          </a:xfrm>
        </p:spPr>
        <p:txBody>
          <a:bodyPr/>
          <a:lstStyle/>
          <a:p>
            <a:r>
              <a:rPr lang="en-GB" altLang="en-US" smtClean="0"/>
              <a:t>Three Strands</a:t>
            </a:r>
          </a:p>
          <a:p>
            <a:pPr lvl="1"/>
            <a:r>
              <a:rPr lang="en-GB" altLang="en-US" smtClean="0"/>
              <a:t>Numbers and Algebra</a:t>
            </a:r>
          </a:p>
          <a:p>
            <a:pPr lvl="1"/>
            <a:r>
              <a:rPr lang="en-GB" altLang="en-US" smtClean="0"/>
              <a:t>Measurement and Geometry</a:t>
            </a:r>
          </a:p>
          <a:p>
            <a:pPr lvl="1"/>
            <a:r>
              <a:rPr lang="en-GB" altLang="en-US" smtClean="0"/>
              <a:t>Statistics and Probability</a:t>
            </a:r>
          </a:p>
          <a:p>
            <a:pPr lvl="1"/>
            <a:r>
              <a:rPr lang="en-GB" altLang="en-US" smtClean="0"/>
              <a:t>Real-world contexts</a:t>
            </a:r>
          </a:p>
          <a:p>
            <a:r>
              <a:rPr lang="en-GB" altLang="en-US" smtClean="0"/>
              <a:t>Geared towards vocational training</a:t>
            </a:r>
          </a:p>
          <a:p>
            <a:pPr lvl="1"/>
            <a:endParaRPr lang="en-GB" altLang="en-US" smtClean="0"/>
          </a:p>
        </p:txBody>
      </p:sp>
      <p:sp>
        <p:nvSpPr>
          <p:cNvPr id="36868" name="Text Placeholder 3"/>
          <p:cNvSpPr>
            <a:spLocks noGrp="1"/>
          </p:cNvSpPr>
          <p:nvPr>
            <p:ph type="body" sz="half" idx="2"/>
          </p:nvPr>
        </p:nvSpPr>
        <p:spPr/>
        <p:txBody>
          <a:bodyPr/>
          <a:lstStyle/>
          <a:p>
            <a:r>
              <a:rPr lang="en-SG" altLang="en-US" smtClean="0"/>
              <a:t>Numbers and their operations</a:t>
            </a:r>
          </a:p>
          <a:p>
            <a:r>
              <a:rPr lang="en-SG" altLang="en-US" smtClean="0"/>
              <a:t>Ratio and proportion</a:t>
            </a:r>
          </a:p>
          <a:p>
            <a:r>
              <a:rPr lang="en-SG" altLang="en-US" smtClean="0"/>
              <a:t>Percentage, Rate and speed</a:t>
            </a:r>
          </a:p>
          <a:p>
            <a:r>
              <a:rPr lang="en-SG" altLang="en-US" smtClean="0"/>
              <a:t>Algebraic expressions and formulae</a:t>
            </a:r>
          </a:p>
          <a:p>
            <a:r>
              <a:rPr lang="en-SG" altLang="en-US" smtClean="0"/>
              <a:t>Functions and graphs</a:t>
            </a:r>
          </a:p>
          <a:p>
            <a:r>
              <a:rPr lang="en-SG" altLang="en-US" smtClean="0"/>
              <a:t>Solutions of equations</a:t>
            </a:r>
          </a:p>
          <a:p>
            <a:r>
              <a:rPr lang="en-SG" altLang="en-US" smtClean="0"/>
              <a:t>Angles, triangles and polygons</a:t>
            </a:r>
          </a:p>
          <a:p>
            <a:r>
              <a:rPr lang="en-SG" altLang="en-US" smtClean="0"/>
              <a:t>Symmetry, congruence and similarity</a:t>
            </a:r>
          </a:p>
          <a:p>
            <a:r>
              <a:rPr lang="en-SG" altLang="en-US" smtClean="0"/>
              <a:t>Pythagoras’ theorem and trigonometry</a:t>
            </a:r>
          </a:p>
          <a:p>
            <a:r>
              <a:rPr lang="en-SG" altLang="en-US" smtClean="0"/>
              <a:t>Mensuration</a:t>
            </a:r>
          </a:p>
          <a:p>
            <a:r>
              <a:rPr lang="en-SG" altLang="en-US" smtClean="0"/>
              <a:t>Data Analysis</a:t>
            </a:r>
          </a:p>
          <a:p>
            <a:r>
              <a:rPr lang="en-SG" altLang="en-US" smtClean="0"/>
              <a:t>Probability</a:t>
            </a:r>
          </a:p>
          <a:p>
            <a:r>
              <a:rPr lang="en-SG" altLang="en-US" smtClean="0"/>
              <a:t>Problems derived from real-world contexts</a:t>
            </a:r>
          </a:p>
          <a:p>
            <a:endParaRPr lang="en-GB" altLang="en-US" smtClean="0"/>
          </a:p>
        </p:txBody>
      </p:sp>
      <p:sp>
        <p:nvSpPr>
          <p:cNvPr id="3686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A328CBB7-2430-4851-932B-2679AAF32A91}" type="slidenum">
              <a:rPr lang="en-US" altLang="en-US" sz="1400" smtClean="0">
                <a:latin typeface="Arial" charset="0"/>
                <a:ea typeface="MS PGothic" pitchFamily="34" charset="-128"/>
              </a:rPr>
              <a:pPr>
                <a:spcBef>
                  <a:spcPct val="0"/>
                </a:spcBef>
                <a:buFontTx/>
                <a:buNone/>
              </a:pPr>
              <a:t>49</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At each level, there are different syllabuses, reflecting the choices available in the system. For example, at the secondary levels, there are: </a:t>
            </a:r>
          </a:p>
          <a:p>
            <a:pPr marL="0" indent="0" algn="ctr">
              <a:buNone/>
            </a:pPr>
            <a:endParaRPr lang="en-US" dirty="0" smtClean="0"/>
          </a:p>
          <a:p>
            <a:pPr marL="0" indent="0" algn="ctr">
              <a:buNone/>
            </a:pPr>
            <a:r>
              <a:rPr lang="en-US" dirty="0" smtClean="0"/>
              <a:t>Express</a:t>
            </a:r>
          </a:p>
          <a:p>
            <a:pPr marL="0" indent="0" algn="ctr">
              <a:buNone/>
            </a:pPr>
            <a:r>
              <a:rPr lang="en-US" dirty="0" smtClean="0"/>
              <a:t>Normal (Academic)</a:t>
            </a:r>
          </a:p>
          <a:p>
            <a:pPr marL="0" indent="0" algn="ctr">
              <a:buNone/>
            </a:pPr>
            <a:r>
              <a:rPr lang="en-US" dirty="0" smtClean="0"/>
              <a:t>Normal (Technical)</a:t>
            </a:r>
          </a:p>
        </p:txBody>
      </p:sp>
    </p:spTree>
    <p:extLst>
      <p:ext uri="{BB962C8B-B14F-4D97-AF65-F5344CB8AC3E}">
        <p14:creationId xmlns:p14="http://schemas.microsoft.com/office/powerpoint/2010/main" val="2207523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Elective for Math</a:t>
            </a:r>
            <a:endParaRPr lang="en-GB" dirty="0"/>
          </a:p>
        </p:txBody>
      </p:sp>
      <p:sp>
        <p:nvSpPr>
          <p:cNvPr id="37891" name="Text Placeholder 2"/>
          <p:cNvSpPr>
            <a:spLocks noGrp="1"/>
          </p:cNvSpPr>
          <p:nvPr>
            <p:ph type="body" idx="1"/>
          </p:nvPr>
        </p:nvSpPr>
        <p:spPr/>
        <p:txBody>
          <a:bodyPr/>
          <a:lstStyle/>
          <a:p>
            <a:r>
              <a:rPr lang="en-GB" altLang="en-US" smtClean="0"/>
              <a:t>O &amp; N(A) Additional Math</a:t>
            </a:r>
          </a:p>
        </p:txBody>
      </p:sp>
      <p:sp>
        <p:nvSpPr>
          <p:cNvPr id="4" name="Content Placeholder 3"/>
          <p:cNvSpPr>
            <a:spLocks noGrp="1"/>
          </p:cNvSpPr>
          <p:nvPr>
            <p:ph sz="half" idx="2"/>
          </p:nvPr>
        </p:nvSpPr>
        <p:spPr/>
        <p:txBody>
          <a:bodyPr/>
          <a:lstStyle/>
          <a:p>
            <a:pPr marL="0" indent="0">
              <a:spcAft>
                <a:spcPts val="1200"/>
              </a:spcAft>
              <a:buFontTx/>
              <a:buNone/>
              <a:defRPr/>
            </a:pPr>
            <a:r>
              <a:rPr lang="en-SG" sz="1600" kern="1400" dirty="0" smtClean="0">
                <a:solidFill>
                  <a:srgbClr val="000000"/>
                </a:solidFill>
              </a:rPr>
              <a:t>For students who have an aptitude and interest in mathematics to:</a:t>
            </a:r>
          </a:p>
          <a:p>
            <a:pPr marL="171450" indent="-171450">
              <a:spcBef>
                <a:spcPts val="0"/>
              </a:spcBef>
              <a:spcAft>
                <a:spcPts val="0"/>
              </a:spcAft>
              <a:defRPr/>
            </a:pPr>
            <a:r>
              <a:rPr lang="en-SG" sz="1600" kern="1400" dirty="0" smtClean="0">
                <a:solidFill>
                  <a:srgbClr val="000000"/>
                </a:solidFill>
              </a:rPr>
              <a:t>Acquire mathematical concepts and skills for higher studies in mathematics and to support learning in the other subjects, in particular, the sciences;</a:t>
            </a:r>
          </a:p>
          <a:p>
            <a:pPr marL="171450" indent="-171450">
              <a:spcBef>
                <a:spcPts val="600"/>
              </a:spcBef>
              <a:spcAft>
                <a:spcPts val="0"/>
              </a:spcAft>
              <a:defRPr/>
            </a:pPr>
            <a:r>
              <a:rPr lang="en-SG" sz="1600" kern="1400" dirty="0" smtClean="0">
                <a:solidFill>
                  <a:srgbClr val="000000"/>
                </a:solidFill>
              </a:rPr>
              <a:t>Develop thinking, reasoning and metacognitive skills through a mathematical approach to problem solving;</a:t>
            </a:r>
          </a:p>
        </p:txBody>
      </p:sp>
      <p:sp>
        <p:nvSpPr>
          <p:cNvPr id="37893" name="Content Placeholder 5"/>
          <p:cNvSpPr>
            <a:spLocks noGrp="1"/>
          </p:cNvSpPr>
          <p:nvPr>
            <p:ph sz="quarter" idx="4"/>
          </p:nvPr>
        </p:nvSpPr>
        <p:spPr/>
        <p:txBody>
          <a:bodyPr/>
          <a:lstStyle/>
          <a:p>
            <a:pPr marL="171450" indent="-171450">
              <a:spcBef>
                <a:spcPts val="600"/>
              </a:spcBef>
            </a:pPr>
            <a:endParaRPr lang="en-SG" altLang="en-US" sz="1600" smtClean="0">
              <a:solidFill>
                <a:srgbClr val="000000"/>
              </a:solidFill>
            </a:endParaRPr>
          </a:p>
          <a:p>
            <a:pPr marL="171450" indent="-171450">
              <a:spcBef>
                <a:spcPts val="600"/>
              </a:spcBef>
            </a:pPr>
            <a:endParaRPr lang="en-SG" altLang="en-US" sz="1600" smtClean="0">
              <a:solidFill>
                <a:srgbClr val="000000"/>
              </a:solidFill>
            </a:endParaRPr>
          </a:p>
          <a:p>
            <a:pPr marL="171450" indent="-171450">
              <a:spcBef>
                <a:spcPts val="600"/>
              </a:spcBef>
            </a:pPr>
            <a:r>
              <a:rPr lang="en-SG" altLang="en-US" sz="1600" smtClean="0">
                <a:solidFill>
                  <a:srgbClr val="000000"/>
                </a:solidFill>
              </a:rPr>
              <a:t>Connect ideas within mathematics and between mathematics and the sciences through applications of mathematics; and</a:t>
            </a:r>
          </a:p>
          <a:p>
            <a:pPr marL="171450" indent="-171450">
              <a:spcBef>
                <a:spcPts val="600"/>
              </a:spcBef>
            </a:pPr>
            <a:r>
              <a:rPr lang="en-SG" altLang="en-US" sz="1600" smtClean="0">
                <a:solidFill>
                  <a:srgbClr val="000000"/>
                </a:solidFill>
              </a:rPr>
              <a:t>Appreciate the abstract nature and power of mathematics</a:t>
            </a:r>
            <a:endParaRPr lang="en-GB" altLang="en-US" sz="1600" smtClean="0"/>
          </a:p>
          <a:p>
            <a:pPr marL="171450" indent="-171450"/>
            <a:endParaRPr lang="en-GB" altLang="en-US" smtClean="0"/>
          </a:p>
        </p:txBody>
      </p:sp>
      <p:sp>
        <p:nvSpPr>
          <p:cNvPr id="3789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14C085D9-3C47-4AF0-A2E5-0F98976179E7}" type="slidenum">
              <a:rPr lang="en-US" altLang="en-US" sz="1400" smtClean="0">
                <a:latin typeface="Arial" charset="0"/>
                <a:ea typeface="MS PGothic" pitchFamily="34" charset="-128"/>
              </a:rPr>
              <a:pPr>
                <a:spcBef>
                  <a:spcPct val="0"/>
                </a:spcBef>
                <a:buFontTx/>
                <a:buNone/>
              </a:pPr>
              <a:t>50</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O and N(A) Add Math</a:t>
            </a:r>
            <a:endParaRPr lang="en-GB" sz="3200" dirty="0"/>
          </a:p>
        </p:txBody>
      </p:sp>
      <p:sp>
        <p:nvSpPr>
          <p:cNvPr id="38915" name="Content Placeholder 2"/>
          <p:cNvSpPr>
            <a:spLocks noGrp="1"/>
          </p:cNvSpPr>
          <p:nvPr>
            <p:ph idx="1"/>
          </p:nvPr>
        </p:nvSpPr>
        <p:spPr>
          <a:xfrm>
            <a:off x="3575050" y="1371600"/>
            <a:ext cx="5111750" cy="4754563"/>
          </a:xfrm>
        </p:spPr>
        <p:txBody>
          <a:bodyPr/>
          <a:lstStyle/>
          <a:p>
            <a:r>
              <a:rPr lang="en-GB" altLang="en-US" smtClean="0"/>
              <a:t>Upper secondary elective</a:t>
            </a:r>
          </a:p>
          <a:p>
            <a:r>
              <a:rPr lang="en-GB" altLang="en-US" smtClean="0"/>
              <a:t>Extension of algebra and trigonometry</a:t>
            </a:r>
          </a:p>
          <a:p>
            <a:r>
              <a:rPr lang="en-GB" altLang="en-US" smtClean="0"/>
              <a:t>Introduction of calculus</a:t>
            </a:r>
          </a:p>
          <a:p>
            <a:r>
              <a:rPr lang="en-GB" altLang="en-US" smtClean="0"/>
              <a:t>Valued by pre-university and polytechnics</a:t>
            </a:r>
          </a:p>
          <a:p>
            <a:endParaRPr lang="en-GB" altLang="en-US" smtClean="0"/>
          </a:p>
        </p:txBody>
      </p:sp>
      <p:sp>
        <p:nvSpPr>
          <p:cNvPr id="38916" name="Text Placeholder 3"/>
          <p:cNvSpPr>
            <a:spLocks noGrp="1"/>
          </p:cNvSpPr>
          <p:nvPr>
            <p:ph type="body" sz="half" idx="2"/>
          </p:nvPr>
        </p:nvSpPr>
        <p:spPr/>
        <p:txBody>
          <a:bodyPr/>
          <a:lstStyle/>
          <a:p>
            <a:r>
              <a:rPr lang="en-GB" altLang="en-US" smtClean="0"/>
              <a:t>Algebra</a:t>
            </a:r>
          </a:p>
          <a:p>
            <a:r>
              <a:rPr lang="en-GB" altLang="en-US" smtClean="0"/>
              <a:t>Equations and inequalities</a:t>
            </a:r>
          </a:p>
          <a:p>
            <a:r>
              <a:rPr lang="en-GB" altLang="en-US" smtClean="0"/>
              <a:t>Indices and surds</a:t>
            </a:r>
          </a:p>
          <a:p>
            <a:r>
              <a:rPr lang="en-GB" altLang="en-US" smtClean="0"/>
              <a:t>Polynomials and Partial Fractions</a:t>
            </a:r>
          </a:p>
          <a:p>
            <a:r>
              <a:rPr lang="en-GB" altLang="en-US" smtClean="0"/>
              <a:t>Binomial expansions</a:t>
            </a:r>
          </a:p>
          <a:p>
            <a:r>
              <a:rPr lang="en-GB" altLang="en-US" smtClean="0"/>
              <a:t>Power, Exponential, Logarithmic     Modulus Functions</a:t>
            </a:r>
          </a:p>
          <a:p>
            <a:r>
              <a:rPr lang="en-GB" altLang="en-US" smtClean="0"/>
              <a:t>Geometry &amp; Trigonometry</a:t>
            </a:r>
          </a:p>
          <a:p>
            <a:r>
              <a:rPr lang="en-GB" altLang="en-US" smtClean="0"/>
              <a:t>Trigonometric functions, identities and equations</a:t>
            </a:r>
          </a:p>
          <a:p>
            <a:r>
              <a:rPr lang="en-GB" altLang="en-US" smtClean="0"/>
              <a:t>Coordinate geometry in two dimensions</a:t>
            </a:r>
          </a:p>
          <a:p>
            <a:r>
              <a:rPr lang="en-GB" altLang="en-US" smtClean="0"/>
              <a:t>Proofs in plane geometry</a:t>
            </a:r>
          </a:p>
          <a:p>
            <a:r>
              <a:rPr lang="en-GB" altLang="en-US" smtClean="0"/>
              <a:t>Calculus</a:t>
            </a:r>
          </a:p>
          <a:p>
            <a:r>
              <a:rPr lang="en-GB" altLang="en-US" smtClean="0"/>
              <a:t>Differentiation and integration</a:t>
            </a:r>
          </a:p>
          <a:p>
            <a:endParaRPr lang="en-GB" altLang="en-US" smtClean="0"/>
          </a:p>
        </p:txBody>
      </p:sp>
      <p:sp>
        <p:nvSpPr>
          <p:cNvPr id="389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B78245AA-5820-4FEC-BA59-8BDE83BFA0F9}" type="slidenum">
              <a:rPr lang="en-US" altLang="en-US" sz="1400" smtClean="0">
                <a:latin typeface="Arial" charset="0"/>
                <a:ea typeface="MS PGothic" pitchFamily="34" charset="-128"/>
              </a:rPr>
              <a:pPr>
                <a:spcBef>
                  <a:spcPct val="0"/>
                </a:spcBef>
                <a:buFontTx/>
                <a:buNone/>
              </a:pPr>
              <a:t>51</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Pre-university Mathematics</a:t>
            </a:r>
            <a:endParaRPr lang="en-GB" dirty="0"/>
          </a:p>
        </p:txBody>
      </p:sp>
      <p:sp>
        <p:nvSpPr>
          <p:cNvPr id="44035" name="Text Placeholder 2"/>
          <p:cNvSpPr>
            <a:spLocks noGrp="1"/>
          </p:cNvSpPr>
          <p:nvPr>
            <p:ph type="body" idx="1"/>
          </p:nvPr>
        </p:nvSpPr>
        <p:spPr/>
        <p:txBody>
          <a:bodyPr/>
          <a:lstStyle/>
          <a:p>
            <a:r>
              <a:rPr lang="en-US" altLang="en-US" smtClean="0"/>
              <a:t>Gearing for University Education</a:t>
            </a: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B6289605-9F7C-4E16-851F-18427260250B}" type="slidenum">
              <a:rPr lang="en-US" altLang="en-US" sz="1400" smtClean="0">
                <a:latin typeface="Arial" charset="0"/>
                <a:ea typeface="MS PGothic" pitchFamily="34" charset="-128"/>
              </a:rPr>
              <a:pPr>
                <a:spcBef>
                  <a:spcPct val="0"/>
                </a:spcBef>
                <a:buFontTx/>
                <a:buNone/>
              </a:pPr>
              <a:t>52</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Aims</a:t>
            </a:r>
            <a:endParaRPr lang="en-GB" dirty="0"/>
          </a:p>
        </p:txBody>
      </p:sp>
      <p:sp>
        <p:nvSpPr>
          <p:cNvPr id="45059" name="Content Placeholder 2"/>
          <p:cNvSpPr>
            <a:spLocks noGrp="1"/>
          </p:cNvSpPr>
          <p:nvPr>
            <p:ph sz="half" idx="1"/>
          </p:nvPr>
        </p:nvSpPr>
        <p:spPr>
          <a:xfrm>
            <a:off x="685800" y="1600200"/>
            <a:ext cx="3352800" cy="4114800"/>
          </a:xfrm>
        </p:spPr>
        <p:txBody>
          <a:bodyPr/>
          <a:lstStyle/>
          <a:p>
            <a:r>
              <a:rPr lang="en-GB" altLang="en-US" smtClean="0"/>
              <a:t>H2 for Math, Science &amp; Engineering</a:t>
            </a:r>
          </a:p>
          <a:p>
            <a:r>
              <a:rPr lang="en-GB" altLang="en-US" smtClean="0"/>
              <a:t>H1 for Business &amp; Social Sciences</a:t>
            </a:r>
          </a:p>
          <a:p>
            <a:r>
              <a:rPr lang="en-GB" altLang="en-US" smtClean="0"/>
              <a:t>H3 for those with passion and aptitude for Math</a:t>
            </a:r>
          </a:p>
        </p:txBody>
      </p:sp>
      <p:sp>
        <p:nvSpPr>
          <p:cNvPr id="4506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D99BDD7C-BBEA-458D-A456-E1F523479E80}" type="slidenum">
              <a:rPr lang="en-US" altLang="en-US" sz="1400" smtClean="0">
                <a:latin typeface="Arial" charset="0"/>
                <a:ea typeface="MS PGothic" pitchFamily="34" charset="-128"/>
              </a:rPr>
              <a:pPr>
                <a:spcBef>
                  <a:spcPct val="0"/>
                </a:spcBef>
                <a:buFontTx/>
                <a:buNone/>
              </a:pPr>
              <a:t>53</a:t>
            </a:fld>
            <a:endParaRPr lang="en-US" altLang="en-US" sz="1400" smtClean="0">
              <a:latin typeface="Arial" charset="0"/>
              <a:ea typeface="MS PGothic" pitchFamily="34" charset="-128"/>
            </a:endParaRPr>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l="13470" t="41667" r="49048" b="14583"/>
          <a:stretch>
            <a:fillRect/>
          </a:stretch>
        </p:blipFill>
        <p:spPr bwMode="auto">
          <a:xfrm>
            <a:off x="3962400" y="1600200"/>
            <a:ext cx="4922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A-level Math</a:t>
            </a:r>
            <a:endParaRPr lang="en-GB" sz="3200" dirty="0"/>
          </a:p>
        </p:txBody>
      </p:sp>
      <p:sp>
        <p:nvSpPr>
          <p:cNvPr id="46083" name="Content Placeholder 2"/>
          <p:cNvSpPr>
            <a:spLocks noGrp="1"/>
          </p:cNvSpPr>
          <p:nvPr>
            <p:ph idx="1"/>
          </p:nvPr>
        </p:nvSpPr>
        <p:spPr>
          <a:xfrm>
            <a:off x="3575050" y="1524000"/>
            <a:ext cx="5111750" cy="4602163"/>
          </a:xfrm>
        </p:spPr>
        <p:txBody>
          <a:bodyPr/>
          <a:lstStyle/>
          <a:p>
            <a:r>
              <a:rPr lang="en-GB" altLang="en-US" smtClean="0"/>
              <a:t>H1 – 2h per week</a:t>
            </a:r>
          </a:p>
          <a:p>
            <a:r>
              <a:rPr lang="en-GB" altLang="en-US" smtClean="0"/>
              <a:t>H2 – 4h per week</a:t>
            </a:r>
          </a:p>
          <a:p>
            <a:r>
              <a:rPr lang="en-GB" altLang="en-US" smtClean="0"/>
              <a:t>H3 can be taken with H2</a:t>
            </a:r>
          </a:p>
          <a:p>
            <a:r>
              <a:rPr lang="en-GB" altLang="en-US" smtClean="0"/>
              <a:t>Common element of H3</a:t>
            </a:r>
          </a:p>
          <a:p>
            <a:pPr lvl="1"/>
            <a:r>
              <a:rPr lang="en-GB" altLang="en-US" smtClean="0"/>
              <a:t>Proof, modelling &amp; applications</a:t>
            </a:r>
          </a:p>
          <a:p>
            <a:r>
              <a:rPr lang="en-GB" altLang="en-US" smtClean="0"/>
              <a:t>Graphing calculators</a:t>
            </a:r>
          </a:p>
          <a:p>
            <a:r>
              <a:rPr lang="en-GB" altLang="en-US" smtClean="0"/>
              <a:t>High participation</a:t>
            </a:r>
          </a:p>
          <a:p>
            <a:endParaRPr lang="en-GB" altLang="en-US" smtClean="0"/>
          </a:p>
        </p:txBody>
      </p:sp>
      <p:sp>
        <p:nvSpPr>
          <p:cNvPr id="46084" name="Text Placeholder 3"/>
          <p:cNvSpPr>
            <a:spLocks noGrp="1"/>
          </p:cNvSpPr>
          <p:nvPr>
            <p:ph type="body" sz="half" idx="2"/>
          </p:nvPr>
        </p:nvSpPr>
        <p:spPr/>
        <p:txBody>
          <a:bodyPr/>
          <a:lstStyle/>
          <a:p>
            <a:r>
              <a:rPr lang="en-GB" altLang="en-US" smtClean="0"/>
              <a:t>H1 and H2</a:t>
            </a:r>
          </a:p>
          <a:p>
            <a:r>
              <a:rPr lang="en-GB" altLang="en-US" smtClean="0"/>
              <a:t>Functions and graphs</a:t>
            </a:r>
          </a:p>
          <a:p>
            <a:r>
              <a:rPr lang="en-GB" altLang="en-US" smtClean="0"/>
              <a:t>Sequence and Series</a:t>
            </a:r>
          </a:p>
          <a:p>
            <a:r>
              <a:rPr lang="en-GB" altLang="en-US" smtClean="0"/>
              <a:t>Differentiation and Integration</a:t>
            </a:r>
          </a:p>
          <a:p>
            <a:r>
              <a:rPr lang="en-GB" altLang="en-US" smtClean="0"/>
              <a:t>Inferential Statistics – hypothesis testing, correlation</a:t>
            </a:r>
          </a:p>
          <a:p>
            <a:r>
              <a:rPr lang="en-GB" altLang="en-US" smtClean="0"/>
              <a:t>Probability</a:t>
            </a:r>
          </a:p>
          <a:p>
            <a:r>
              <a:rPr lang="en-GB" altLang="en-US" smtClean="0"/>
              <a:t>Combinatorics</a:t>
            </a:r>
          </a:p>
          <a:p>
            <a:endParaRPr lang="en-GB" altLang="en-US" smtClean="0"/>
          </a:p>
          <a:p>
            <a:r>
              <a:rPr lang="en-GB" altLang="en-US" smtClean="0"/>
              <a:t>H3</a:t>
            </a:r>
          </a:p>
          <a:p>
            <a:r>
              <a:rPr lang="en-GB" altLang="en-US" smtClean="0"/>
              <a:t>MOE-Combinatorics, Differential Equations, Functions and Graphs</a:t>
            </a:r>
          </a:p>
          <a:p>
            <a:r>
              <a:rPr lang="en-GB" altLang="en-US" smtClean="0"/>
              <a:t>NUS-Linear Algebra</a:t>
            </a:r>
          </a:p>
          <a:p>
            <a:r>
              <a:rPr lang="en-GB" altLang="en-US" smtClean="0"/>
              <a:t>NTU-Numbers and Matrices</a:t>
            </a:r>
          </a:p>
        </p:txBody>
      </p:sp>
      <p:sp>
        <p:nvSpPr>
          <p:cNvPr id="4608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0BD87D85-5CD7-4C3E-BA8A-BE8B4CB08807}" type="slidenum">
              <a:rPr lang="en-US" altLang="en-US" sz="1400" smtClean="0">
                <a:latin typeface="Arial" charset="0"/>
                <a:ea typeface="MS PGothic" pitchFamily="34" charset="-128"/>
              </a:rPr>
              <a:pPr>
                <a:spcBef>
                  <a:spcPct val="0"/>
                </a:spcBef>
                <a:buFontTx/>
                <a:buNone/>
              </a:pPr>
              <a:t>54</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Review of math curriculum</a:t>
            </a:r>
            <a:endParaRPr lang="en-GB" dirty="0"/>
          </a:p>
        </p:txBody>
      </p:sp>
      <p:sp>
        <p:nvSpPr>
          <p:cNvPr id="60419" name="Text Placeholder 2"/>
          <p:cNvSpPr>
            <a:spLocks noGrp="1"/>
          </p:cNvSpPr>
          <p:nvPr>
            <p:ph type="body" idx="1"/>
          </p:nvPr>
        </p:nvSpPr>
        <p:spPr/>
        <p:txBody>
          <a:bodyPr/>
          <a:lstStyle/>
          <a:p>
            <a:r>
              <a:rPr lang="en-US" altLang="en-US" smtClean="0"/>
              <a:t>2013 Mathematics Curriculum, Thinking Behind</a:t>
            </a:r>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5ACDD21E-3E1D-4C91-AA5B-D8348890AFF1}" type="slidenum">
              <a:rPr lang="en-US" altLang="en-US" sz="1400" smtClean="0">
                <a:latin typeface="Arial" charset="0"/>
                <a:ea typeface="MS PGothic" pitchFamily="34" charset="-128"/>
              </a:rPr>
              <a:pPr>
                <a:spcBef>
                  <a:spcPct val="0"/>
                </a:spcBef>
                <a:buFontTx/>
                <a:buNone/>
              </a:pPr>
              <a:t>55</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2013 Curriculum</a:t>
            </a:r>
            <a:endParaRPr lang="en-GB" sz="3200" dirty="0"/>
          </a:p>
        </p:txBody>
      </p:sp>
      <p:sp>
        <p:nvSpPr>
          <p:cNvPr id="61443" name="Content Placeholder 2"/>
          <p:cNvSpPr>
            <a:spLocks noGrp="1"/>
          </p:cNvSpPr>
          <p:nvPr>
            <p:ph idx="1"/>
          </p:nvPr>
        </p:nvSpPr>
        <p:spPr>
          <a:xfrm>
            <a:off x="3575050" y="1143000"/>
            <a:ext cx="5111750" cy="4983163"/>
          </a:xfrm>
        </p:spPr>
        <p:txBody>
          <a:bodyPr/>
          <a:lstStyle/>
          <a:p>
            <a:r>
              <a:rPr lang="en-GB" altLang="en-US" smtClean="0"/>
              <a:t>Part of scheduled review</a:t>
            </a:r>
          </a:p>
          <a:p>
            <a:r>
              <a:rPr lang="en-GB" altLang="en-US" smtClean="0"/>
              <a:t>Improve teaching and learning</a:t>
            </a:r>
          </a:p>
          <a:p>
            <a:r>
              <a:rPr lang="en-GB" altLang="en-US" smtClean="0"/>
              <a:t>Support the development of 21</a:t>
            </a:r>
            <a:r>
              <a:rPr lang="en-GB" altLang="en-US" baseline="30000" smtClean="0"/>
              <a:t>st</a:t>
            </a:r>
            <a:r>
              <a:rPr lang="en-GB" altLang="en-US" smtClean="0"/>
              <a:t> Century Competencies</a:t>
            </a:r>
          </a:p>
          <a:p>
            <a:r>
              <a:rPr lang="en-GB" altLang="en-US" smtClean="0"/>
              <a:t>Other curriculum-wide initiatives</a:t>
            </a:r>
          </a:p>
        </p:txBody>
      </p:sp>
      <p:sp>
        <p:nvSpPr>
          <p:cNvPr id="61444" name="Text Placeholder 3"/>
          <p:cNvSpPr>
            <a:spLocks noGrp="1"/>
          </p:cNvSpPr>
          <p:nvPr>
            <p:ph type="body" sz="half" idx="2"/>
          </p:nvPr>
        </p:nvSpPr>
        <p:spPr/>
        <p:txBody>
          <a:bodyPr/>
          <a:lstStyle/>
          <a:p>
            <a:r>
              <a:rPr lang="en-GB" altLang="en-US" smtClean="0"/>
              <a:t>Centrally driven</a:t>
            </a:r>
          </a:p>
          <a:p>
            <a:r>
              <a:rPr lang="en-GB" altLang="en-US" smtClean="0"/>
              <a:t>Extensive consultation</a:t>
            </a:r>
          </a:p>
          <a:p>
            <a:r>
              <a:rPr lang="en-GB" altLang="en-US" smtClean="0"/>
              <a:t>One  steering committee</a:t>
            </a:r>
          </a:p>
          <a:p>
            <a:r>
              <a:rPr lang="en-GB" altLang="en-US" smtClean="0"/>
              <a:t>Six working committees</a:t>
            </a:r>
          </a:p>
          <a:p>
            <a:r>
              <a:rPr lang="en-GB" altLang="en-US" smtClean="0"/>
              <a:t>&gt; Primary</a:t>
            </a:r>
          </a:p>
          <a:p>
            <a:r>
              <a:rPr lang="en-GB" altLang="en-US" smtClean="0"/>
              <a:t>&gt; O and N(A)</a:t>
            </a:r>
          </a:p>
          <a:p>
            <a:r>
              <a:rPr lang="en-GB" altLang="en-US" smtClean="0"/>
              <a:t>&gt; N(T)</a:t>
            </a:r>
          </a:p>
          <a:p>
            <a:r>
              <a:rPr lang="en-GB" altLang="en-US" smtClean="0"/>
              <a:t>&gt; O and N(A) Additional Math</a:t>
            </a:r>
          </a:p>
          <a:p>
            <a:r>
              <a:rPr lang="en-GB" altLang="en-US" smtClean="0"/>
              <a:t>&gt; H1 and H2</a:t>
            </a:r>
          </a:p>
          <a:p>
            <a:r>
              <a:rPr lang="en-GB" altLang="en-US" smtClean="0"/>
              <a:t>&gt; H3</a:t>
            </a:r>
          </a:p>
          <a:p>
            <a:r>
              <a:rPr lang="en-GB" altLang="en-US" smtClean="0"/>
              <a:t>Six Consultative groups</a:t>
            </a:r>
          </a:p>
          <a:p>
            <a:r>
              <a:rPr lang="en-GB" altLang="en-US" smtClean="0"/>
              <a:t>Engaging teachers in pre- and post-draft discussion</a:t>
            </a:r>
          </a:p>
          <a:p>
            <a:endParaRPr lang="en-GB" altLang="en-US" smtClean="0"/>
          </a:p>
          <a:p>
            <a:r>
              <a:rPr lang="en-GB" altLang="en-US" smtClean="0"/>
              <a:t>Environmental scan</a:t>
            </a:r>
          </a:p>
          <a:p>
            <a:r>
              <a:rPr lang="en-GB" altLang="en-US" smtClean="0"/>
              <a:t>TIMSS Findings</a:t>
            </a:r>
          </a:p>
          <a:p>
            <a:r>
              <a:rPr lang="en-GB" altLang="en-US" smtClean="0"/>
              <a:t>Examination and impact on learning</a:t>
            </a:r>
          </a:p>
        </p:txBody>
      </p:sp>
      <p:sp>
        <p:nvSpPr>
          <p:cNvPr id="6144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21561444-E3A3-4D18-BA64-5EDA3D86CA0D}" type="slidenum">
              <a:rPr lang="en-US" altLang="en-US" sz="1400" smtClean="0">
                <a:latin typeface="Arial" charset="0"/>
                <a:ea typeface="MS PGothic" pitchFamily="34" charset="-128"/>
              </a:rPr>
              <a:pPr>
                <a:spcBef>
                  <a:spcPct val="0"/>
                </a:spcBef>
                <a:buFontTx/>
                <a:buNone/>
              </a:pPr>
              <a:t>56</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2013 Curriculum</a:t>
            </a:r>
            <a:endParaRPr lang="en-GB" sz="3200" dirty="0"/>
          </a:p>
        </p:txBody>
      </p:sp>
      <p:sp>
        <p:nvSpPr>
          <p:cNvPr id="62467" name="Content Placeholder 2"/>
          <p:cNvSpPr>
            <a:spLocks noGrp="1"/>
          </p:cNvSpPr>
          <p:nvPr>
            <p:ph idx="1"/>
          </p:nvPr>
        </p:nvSpPr>
        <p:spPr>
          <a:xfrm>
            <a:off x="3575050" y="1371600"/>
            <a:ext cx="5111750" cy="4754563"/>
          </a:xfrm>
        </p:spPr>
        <p:txBody>
          <a:bodyPr/>
          <a:lstStyle/>
          <a:p>
            <a:r>
              <a:rPr lang="en-GB" altLang="en-US" smtClean="0"/>
              <a:t>Strengthen mathematical processes</a:t>
            </a:r>
          </a:p>
          <a:p>
            <a:r>
              <a:rPr lang="en-GB" altLang="en-US" smtClean="0"/>
              <a:t>Learning outcomes and experiences</a:t>
            </a:r>
          </a:p>
          <a:p>
            <a:r>
              <a:rPr lang="en-GB" altLang="en-US" smtClean="0"/>
              <a:t>Little change in content</a:t>
            </a:r>
          </a:p>
          <a:p>
            <a:r>
              <a:rPr lang="en-GB" altLang="en-US" smtClean="0"/>
              <a:t>Influence teaching and learning</a:t>
            </a:r>
          </a:p>
        </p:txBody>
      </p:sp>
      <p:sp>
        <p:nvSpPr>
          <p:cNvPr id="62468" name="Text Placeholder 3"/>
          <p:cNvSpPr>
            <a:spLocks noGrp="1"/>
          </p:cNvSpPr>
          <p:nvPr>
            <p:ph type="body" sz="half" idx="2"/>
          </p:nvPr>
        </p:nvSpPr>
        <p:spPr/>
        <p:txBody>
          <a:bodyPr/>
          <a:lstStyle/>
          <a:p>
            <a:r>
              <a:rPr lang="en-GB" altLang="en-US" smtClean="0"/>
              <a:t>Learning to learn</a:t>
            </a:r>
          </a:p>
          <a:p>
            <a:r>
              <a:rPr lang="en-GB" altLang="en-US" smtClean="0"/>
              <a:t>21</a:t>
            </a:r>
            <a:r>
              <a:rPr lang="en-GB" altLang="en-US" baseline="30000" smtClean="0"/>
              <a:t>st</a:t>
            </a:r>
            <a:r>
              <a:rPr lang="en-GB" altLang="en-US" smtClean="0"/>
              <a:t> century skills</a:t>
            </a:r>
          </a:p>
          <a:p>
            <a:r>
              <a:rPr lang="en-GB" altLang="en-US" smtClean="0"/>
              <a:t>Real understanding, not just examination preparation</a:t>
            </a:r>
          </a:p>
          <a:p>
            <a:r>
              <a:rPr lang="en-GB" altLang="en-US" smtClean="0"/>
              <a:t>More opportunities for students to reason, communicate, make connections and apply</a:t>
            </a:r>
          </a:p>
          <a:p>
            <a:r>
              <a:rPr lang="en-GB" altLang="en-US" smtClean="0"/>
              <a:t>Experience mathematical modelling</a:t>
            </a:r>
          </a:p>
          <a:p>
            <a:r>
              <a:rPr lang="en-GB" altLang="en-US" smtClean="0"/>
              <a:t>Be a critical and creative user of mathematics</a:t>
            </a:r>
          </a:p>
          <a:p>
            <a:r>
              <a:rPr lang="en-GB" altLang="en-US" smtClean="0"/>
              <a:t>Explicit listing of learning experiences ‘Students should have the opportunities  to ...’</a:t>
            </a:r>
          </a:p>
          <a:p>
            <a:endParaRPr lang="en-GB" altLang="en-US" smtClean="0"/>
          </a:p>
        </p:txBody>
      </p:sp>
      <p:sp>
        <p:nvSpPr>
          <p:cNvPr id="6246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D10AC10F-A7F3-440F-ADDB-E62E68EE2210}" type="slidenum">
              <a:rPr lang="en-US" altLang="en-US" sz="1400" smtClean="0">
                <a:latin typeface="Arial" charset="0"/>
                <a:ea typeface="MS PGothic" pitchFamily="34" charset="-128"/>
              </a:rPr>
              <a:pPr>
                <a:spcBef>
                  <a:spcPct val="0"/>
                </a:spcBef>
                <a:buFontTx/>
                <a:buNone/>
              </a:pPr>
              <a:t>57</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Textbooks and Resources</a:t>
            </a:r>
            <a:endParaRPr lang="en-GB" sz="3200" dirty="0"/>
          </a:p>
        </p:txBody>
      </p:sp>
      <p:sp>
        <p:nvSpPr>
          <p:cNvPr id="63491" name="Content Placeholder 2"/>
          <p:cNvSpPr>
            <a:spLocks noGrp="1"/>
          </p:cNvSpPr>
          <p:nvPr>
            <p:ph idx="1"/>
          </p:nvPr>
        </p:nvSpPr>
        <p:spPr>
          <a:xfrm>
            <a:off x="3575050" y="1524000"/>
            <a:ext cx="5111750" cy="4602163"/>
          </a:xfrm>
        </p:spPr>
        <p:txBody>
          <a:bodyPr/>
          <a:lstStyle/>
          <a:p>
            <a:r>
              <a:rPr lang="en-GB" altLang="en-US" smtClean="0"/>
              <a:t>Textbooks influence teaching and learning </a:t>
            </a:r>
          </a:p>
          <a:p>
            <a:r>
              <a:rPr lang="en-GB" altLang="en-US" smtClean="0"/>
              <a:t>Best form of support for teachers</a:t>
            </a:r>
          </a:p>
          <a:p>
            <a:r>
              <a:rPr lang="en-GB" altLang="en-US" smtClean="0"/>
              <a:t>Align with curriculum changes</a:t>
            </a:r>
          </a:p>
          <a:p>
            <a:r>
              <a:rPr lang="en-GB" altLang="en-US" smtClean="0"/>
              <a:t>Other resources from MOE</a:t>
            </a:r>
          </a:p>
          <a:p>
            <a:pPr>
              <a:buFontTx/>
              <a:buNone/>
            </a:pPr>
            <a:endParaRPr lang="en-GB" altLang="en-US" smtClean="0"/>
          </a:p>
        </p:txBody>
      </p:sp>
      <p:sp>
        <p:nvSpPr>
          <p:cNvPr id="63492" name="Text Placeholder 3"/>
          <p:cNvSpPr>
            <a:spLocks noGrp="1"/>
          </p:cNvSpPr>
          <p:nvPr>
            <p:ph type="body" sz="half" idx="2"/>
          </p:nvPr>
        </p:nvSpPr>
        <p:spPr/>
        <p:txBody>
          <a:bodyPr/>
          <a:lstStyle/>
          <a:p>
            <a:r>
              <a:rPr lang="en-GB" altLang="en-US" dirty="0" smtClean="0"/>
              <a:t>Tap on creativity of publishing industry</a:t>
            </a:r>
          </a:p>
          <a:p>
            <a:r>
              <a:rPr lang="en-GB" altLang="en-US" dirty="0" smtClean="0"/>
              <a:t>Quality and variety</a:t>
            </a:r>
          </a:p>
          <a:p>
            <a:r>
              <a:rPr lang="en-GB" altLang="en-US" dirty="0" smtClean="0"/>
              <a:t>Textbook authorisation process</a:t>
            </a:r>
          </a:p>
          <a:p>
            <a:r>
              <a:rPr lang="en-GB" altLang="en-US" dirty="0" smtClean="0"/>
              <a:t>&gt; Invitation to publish</a:t>
            </a:r>
          </a:p>
          <a:p>
            <a:r>
              <a:rPr lang="en-GB" altLang="en-US" dirty="0" smtClean="0"/>
              <a:t>&gt; Briefing to publishers</a:t>
            </a:r>
          </a:p>
          <a:p>
            <a:r>
              <a:rPr lang="en-GB" altLang="en-US" dirty="0" smtClean="0"/>
              <a:t>&gt; Feedback on conceptual framework</a:t>
            </a:r>
          </a:p>
          <a:p>
            <a:r>
              <a:rPr lang="en-GB" altLang="en-US" dirty="0" smtClean="0"/>
              <a:t>&gt; Forming review panel</a:t>
            </a:r>
          </a:p>
          <a:p>
            <a:r>
              <a:rPr lang="en-GB" altLang="en-US" dirty="0" smtClean="0"/>
              <a:t>&gt; Provisional approval or rejection</a:t>
            </a:r>
          </a:p>
          <a:p>
            <a:r>
              <a:rPr lang="en-GB" altLang="en-US" dirty="0" smtClean="0"/>
              <a:t>&gt; Final approval</a:t>
            </a:r>
          </a:p>
          <a:p>
            <a:r>
              <a:rPr lang="en-GB" altLang="en-US" dirty="0" smtClean="0"/>
              <a:t>&gt; Listing of textbooks</a:t>
            </a:r>
          </a:p>
          <a:p>
            <a:r>
              <a:rPr lang="en-GB" altLang="en-US" dirty="0" smtClean="0"/>
              <a:t>Whole process takes about 12 months for each level submission</a:t>
            </a:r>
          </a:p>
        </p:txBody>
      </p:sp>
      <p:sp>
        <p:nvSpPr>
          <p:cNvPr id="6349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FFA485DB-C0E2-47D6-8AF2-943B92407331}" type="slidenum">
              <a:rPr lang="en-US" altLang="en-US" sz="1400" smtClean="0">
                <a:latin typeface="Arial" charset="0"/>
                <a:ea typeface="MS PGothic" pitchFamily="34" charset="-128"/>
              </a:rPr>
              <a:pPr>
                <a:spcBef>
                  <a:spcPct val="0"/>
                </a:spcBef>
                <a:buFontTx/>
                <a:buNone/>
              </a:pPr>
              <a:t>58</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National Examinations</a:t>
            </a:r>
            <a:endParaRPr lang="en-GB" sz="3200" dirty="0"/>
          </a:p>
        </p:txBody>
      </p:sp>
      <p:sp>
        <p:nvSpPr>
          <p:cNvPr id="64515" name="Content Placeholder 2"/>
          <p:cNvSpPr>
            <a:spLocks noGrp="1"/>
          </p:cNvSpPr>
          <p:nvPr>
            <p:ph idx="1"/>
          </p:nvPr>
        </p:nvSpPr>
        <p:spPr>
          <a:xfrm>
            <a:off x="3575050" y="1143000"/>
            <a:ext cx="5111750" cy="4983163"/>
          </a:xfrm>
        </p:spPr>
        <p:txBody>
          <a:bodyPr/>
          <a:lstStyle/>
          <a:p>
            <a:r>
              <a:rPr lang="en-GB" altLang="en-US" smtClean="0"/>
              <a:t>High stake examinations at P6, S4/5 and Pre-U</a:t>
            </a:r>
          </a:p>
          <a:p>
            <a:r>
              <a:rPr lang="en-GB" altLang="en-US" smtClean="0"/>
              <a:t>Examinations influence practices</a:t>
            </a:r>
          </a:p>
          <a:p>
            <a:r>
              <a:rPr lang="en-GB" altLang="en-US" smtClean="0"/>
              <a:t>Close consultations with examinations authority</a:t>
            </a:r>
          </a:p>
          <a:p>
            <a:r>
              <a:rPr lang="en-GB" altLang="en-US" smtClean="0"/>
              <a:t>Specimen papers</a:t>
            </a:r>
          </a:p>
        </p:txBody>
      </p:sp>
      <p:sp>
        <p:nvSpPr>
          <p:cNvPr id="64516" name="Text Placeholder 3"/>
          <p:cNvSpPr>
            <a:spLocks noGrp="1"/>
          </p:cNvSpPr>
          <p:nvPr>
            <p:ph type="body" sz="half" idx="2"/>
          </p:nvPr>
        </p:nvSpPr>
        <p:spPr/>
        <p:txBody>
          <a:bodyPr/>
          <a:lstStyle/>
          <a:p>
            <a:r>
              <a:rPr lang="en-GB" altLang="en-US" dirty="0" smtClean="0"/>
              <a:t>PSLE by Singapore Examinations and Assessment Board (SEAB)</a:t>
            </a:r>
          </a:p>
          <a:p>
            <a:r>
              <a:rPr lang="en-GB" altLang="en-US" dirty="0" smtClean="0"/>
              <a:t>O, N(A), N(T) and A-levels by SEAB and Cambridge International Examinations (CIE)</a:t>
            </a:r>
          </a:p>
          <a:p>
            <a:r>
              <a:rPr lang="en-GB" altLang="en-US" dirty="0" smtClean="0"/>
              <a:t>SEAB part of review committee</a:t>
            </a:r>
          </a:p>
          <a:p>
            <a:r>
              <a:rPr lang="en-GB" altLang="en-US" dirty="0" smtClean="0"/>
              <a:t>Joint development of specimen paper</a:t>
            </a:r>
          </a:p>
          <a:p>
            <a:r>
              <a:rPr lang="en-GB" altLang="en-US" dirty="0" smtClean="0"/>
              <a:t>Approximate 12 months to complete</a:t>
            </a:r>
          </a:p>
        </p:txBody>
      </p:sp>
      <p:sp>
        <p:nvSpPr>
          <p:cNvPr id="645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C42D845E-FCF1-4D67-9BC1-8B2BD4124ACC}" type="slidenum">
              <a:rPr lang="en-US" altLang="en-US" sz="1400" smtClean="0">
                <a:latin typeface="Arial" charset="0"/>
                <a:ea typeface="MS PGothic" pitchFamily="34" charset="-128"/>
              </a:rPr>
              <a:pPr>
                <a:spcBef>
                  <a:spcPct val="0"/>
                </a:spcBef>
                <a:buFontTx/>
                <a:buNone/>
              </a:pPr>
              <a:t>59</a:t>
            </a:fld>
            <a:endParaRPr lang="en-US" altLang="en-US" sz="1400" smtClean="0">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362905" cy="4050299"/>
          </a:xfrm>
        </p:spPr>
      </p:pic>
      <p:sp>
        <p:nvSpPr>
          <p:cNvPr id="5" name="TextBox 4"/>
          <p:cNvSpPr txBox="1"/>
          <p:nvPr/>
        </p:nvSpPr>
        <p:spPr>
          <a:xfrm>
            <a:off x="533400" y="5257800"/>
            <a:ext cx="8352928" cy="600164"/>
          </a:xfrm>
          <a:prstGeom prst="rect">
            <a:avLst/>
          </a:prstGeom>
          <a:noFill/>
        </p:spPr>
        <p:txBody>
          <a:bodyPr wrap="square" rtlCol="0">
            <a:spAutoFit/>
          </a:bodyPr>
          <a:lstStyle/>
          <a:p>
            <a:pPr algn="r"/>
            <a:r>
              <a:rPr lang="en-US" sz="1100" b="1" dirty="0"/>
              <a:t>SOURCE</a:t>
            </a:r>
            <a:r>
              <a:rPr lang="en-US" sz="1100" dirty="0"/>
              <a:t>: Ministry of Education, Singapore. (2015). </a:t>
            </a:r>
            <a:r>
              <a:rPr lang="en-US" sz="1100" i="1" dirty="0"/>
              <a:t>Bringing out the best in every child: Education in Singapore.</a:t>
            </a:r>
            <a:r>
              <a:rPr lang="en-US" sz="1100" dirty="0"/>
              <a:t> Design Branch, Communications. Retrieved on </a:t>
            </a:r>
            <a:r>
              <a:rPr lang="en-US" sz="1100" dirty="0" smtClean="0"/>
              <a:t>11 Feb 2016 from </a:t>
            </a:r>
            <a:r>
              <a:rPr lang="en-US" sz="1100" u="sng" dirty="0">
                <a:hlinkClick r:id="rId3"/>
              </a:rPr>
              <a:t>http://www.moe.gov.sg/about/files/moe-corporate-brochure.pdf</a:t>
            </a:r>
            <a:r>
              <a:rPr lang="en-US" sz="1100" dirty="0"/>
              <a:t>.  </a:t>
            </a:r>
            <a:endParaRPr lang="en-SG" sz="1100" dirty="0"/>
          </a:p>
          <a:p>
            <a:pPr algn="r"/>
            <a:r>
              <a:rPr lang="en-US" sz="1100" dirty="0"/>
              <a:t>© Ministry of Education, </a:t>
            </a:r>
            <a:r>
              <a:rPr lang="en-US" sz="1100" dirty="0" smtClean="0"/>
              <a:t>Singapore</a:t>
            </a:r>
            <a:endParaRPr lang="en-SG" sz="1100" dirty="0"/>
          </a:p>
        </p:txBody>
      </p:sp>
    </p:spTree>
    <p:extLst>
      <p:ext uri="{BB962C8B-B14F-4D97-AF65-F5344CB8AC3E}">
        <p14:creationId xmlns:p14="http://schemas.microsoft.com/office/powerpoint/2010/main" val="1330411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rebuchet MS" pitchFamily="34" charset="0"/>
                <a:ea typeface="Trebuchet MS" pitchFamily="34" charset="0"/>
                <a:cs typeface="Trebuchet MS" pitchFamily="34" charset="0"/>
              </a:defRPr>
            </a:lvl1pPr>
            <a:lvl2pPr marL="742950" indent="-285750">
              <a:spcBef>
                <a:spcPct val="20000"/>
              </a:spcBef>
              <a:buChar char="–"/>
              <a:defRPr sz="2800">
                <a:solidFill>
                  <a:schemeClr val="tx1"/>
                </a:solidFill>
                <a:latin typeface="Trebuchet MS" pitchFamily="34" charset="0"/>
                <a:ea typeface="Trebuchet MS" pitchFamily="34" charset="0"/>
                <a:cs typeface="Trebuchet MS" pitchFamily="34" charset="0"/>
              </a:defRPr>
            </a:lvl2pPr>
            <a:lvl3pPr marL="1143000" indent="-228600">
              <a:spcBef>
                <a:spcPct val="20000"/>
              </a:spcBef>
              <a:buChar char="•"/>
              <a:defRPr sz="2000">
                <a:solidFill>
                  <a:schemeClr val="tx1"/>
                </a:solidFill>
                <a:latin typeface="Trebuchet MS" pitchFamily="34" charset="0"/>
                <a:ea typeface="Trebuchet MS" pitchFamily="34" charset="0"/>
                <a:cs typeface="Trebuchet MS" pitchFamily="34" charset="0"/>
              </a:defRPr>
            </a:lvl3pPr>
            <a:lvl4pPr marL="1600200" indent="-228600">
              <a:spcBef>
                <a:spcPct val="20000"/>
              </a:spcBef>
              <a:buChar char="–"/>
              <a:defRPr>
                <a:solidFill>
                  <a:schemeClr val="tx1"/>
                </a:solidFill>
                <a:latin typeface="Trebuchet MS" pitchFamily="34" charset="0"/>
                <a:ea typeface="Trebuchet MS" pitchFamily="34" charset="0"/>
                <a:cs typeface="Trebuchet MS" pitchFamily="34" charset="0"/>
              </a:defRPr>
            </a:lvl4pPr>
            <a:lvl5pPr marL="2057400" indent="-228600">
              <a:spcBef>
                <a:spcPct val="20000"/>
              </a:spcBef>
              <a:buChar char="»"/>
              <a:defRPr>
                <a:solidFill>
                  <a:schemeClr val="tx1"/>
                </a:solidFill>
                <a:latin typeface="Trebuchet MS" pitchFamily="34" charset="0"/>
                <a:ea typeface="Trebuchet MS" pitchFamily="34" charset="0"/>
                <a:cs typeface="Trebuchet MS" pitchFamily="34" charset="0"/>
              </a:defRPr>
            </a:lvl5pPr>
            <a:lvl6pPr marL="25146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6pPr>
            <a:lvl7pPr marL="29718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7pPr>
            <a:lvl8pPr marL="34290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8pPr>
            <a:lvl9pPr marL="3886200" indent="-228600" eaLnBrk="0" fontAlgn="base" hangingPunct="0">
              <a:spcBef>
                <a:spcPct val="20000"/>
              </a:spcBef>
              <a:spcAft>
                <a:spcPct val="0"/>
              </a:spcAft>
              <a:buChar char="»"/>
              <a:defRPr>
                <a:solidFill>
                  <a:schemeClr val="tx1"/>
                </a:solidFill>
                <a:latin typeface="Trebuchet MS" pitchFamily="34" charset="0"/>
                <a:ea typeface="Trebuchet MS" pitchFamily="34" charset="0"/>
                <a:cs typeface="Trebuchet MS" pitchFamily="34" charset="0"/>
              </a:defRPr>
            </a:lvl9pPr>
          </a:lstStyle>
          <a:p>
            <a:pPr>
              <a:spcBef>
                <a:spcPct val="0"/>
              </a:spcBef>
              <a:buFontTx/>
              <a:buNone/>
            </a:pPr>
            <a:fld id="{350FF7D0-856B-4C87-B7F8-E78EAD115DFE}" type="slidenum">
              <a:rPr lang="en-US" altLang="en-US" sz="1400" smtClean="0">
                <a:latin typeface="Arial" charset="0"/>
                <a:ea typeface="MS PGothic" pitchFamily="34" charset="-128"/>
              </a:rPr>
              <a:pPr>
                <a:spcBef>
                  <a:spcPct val="0"/>
                </a:spcBef>
                <a:buFontTx/>
                <a:buNone/>
              </a:pPr>
              <a:t>60</a:t>
            </a:fld>
            <a:endParaRPr lang="en-US" altLang="en-US" sz="1400" smtClean="0">
              <a:latin typeface="Arial" charset="0"/>
              <a:ea typeface="MS PGothic" pitchFamily="34" charset="-128"/>
            </a:endParaRPr>
          </a:p>
        </p:txBody>
      </p:sp>
      <p:sp>
        <p:nvSpPr>
          <p:cNvPr id="200706" name="Rectangle 2"/>
          <p:cNvSpPr>
            <a:spLocks noGrp="1" noChangeArrowheads="1"/>
          </p:cNvSpPr>
          <p:nvPr>
            <p:ph type="ctrTitle"/>
          </p:nvPr>
        </p:nvSpPr>
        <p:spPr>
          <a:xfrm>
            <a:off x="685800" y="1981200"/>
            <a:ext cx="7772400" cy="2133600"/>
          </a:xfrm>
        </p:spPr>
        <p:txBody>
          <a:bodyPr/>
          <a:lstStyle/>
          <a:p>
            <a:pPr eaLnBrk="1" hangingPunct="1">
              <a:defRPr/>
            </a:pPr>
            <a:r>
              <a:rPr lang="en-GB" altLang="zh-CN" sz="4800" smtClean="0">
                <a:ea typeface="SimSun" pitchFamily="2" charset="-122"/>
              </a:rPr>
              <a:t>Thank You</a:t>
            </a:r>
            <a:br>
              <a:rPr lang="en-GB" altLang="zh-CN" sz="4800" smtClean="0">
                <a:ea typeface="SimSun" pitchFamily="2" charset="-122"/>
              </a:rPr>
            </a:br>
            <a:endParaRPr lang="en-GB" altLang="zh-CN" sz="4800" smtClean="0">
              <a:ea typeface="SimSun"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The syllabuses are reviewed by MOE regularly. Past cycles have been 6 years.</a:t>
            </a:r>
          </a:p>
          <a:p>
            <a:pPr marL="0" indent="0" algn="ctr">
              <a:buNone/>
            </a:pPr>
            <a:r>
              <a:rPr lang="en-US" dirty="0" smtClean="0"/>
              <a:t>The review involves consultations with key stakeholders and partners like teachers, academics, examiners, teacher-trainers. </a:t>
            </a:r>
            <a:endParaRPr lang="en-SG" dirty="0"/>
          </a:p>
        </p:txBody>
      </p:sp>
    </p:spTree>
    <p:extLst>
      <p:ext uri="{BB962C8B-B14F-4D97-AF65-F5344CB8AC3E}">
        <p14:creationId xmlns:p14="http://schemas.microsoft.com/office/powerpoint/2010/main" val="327164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MOE supports schools in the implementation of the syllabuses. This support includes communication, professional development, approval of textbooks and the development of other supporting materials.</a:t>
            </a:r>
            <a:endParaRPr lang="en-SG" dirty="0"/>
          </a:p>
        </p:txBody>
      </p:sp>
    </p:spTree>
    <p:extLst>
      <p:ext uri="{BB962C8B-B14F-4D97-AF65-F5344CB8AC3E}">
        <p14:creationId xmlns:p14="http://schemas.microsoft.com/office/powerpoint/2010/main" val="3517980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SG" dirty="0"/>
          </a:p>
        </p:txBody>
      </p:sp>
      <p:sp>
        <p:nvSpPr>
          <p:cNvPr id="3" name="Content Placeholder 2"/>
          <p:cNvSpPr>
            <a:spLocks noGrp="1"/>
          </p:cNvSpPr>
          <p:nvPr>
            <p:ph idx="1"/>
          </p:nvPr>
        </p:nvSpPr>
        <p:spPr/>
        <p:txBody>
          <a:bodyPr anchor="ctr"/>
          <a:lstStyle/>
          <a:p>
            <a:pPr marL="0" indent="0" algn="ctr">
              <a:buNone/>
            </a:pPr>
            <a:r>
              <a:rPr lang="en-US" dirty="0" smtClean="0"/>
              <a:t>Each revision is accompanied by a new set of textbooks. MOE invites commercial publishers to produce textbooks and submit them for review. Schools choose textbooks from an approved textbooks list. Most schools use textbooks.</a:t>
            </a:r>
            <a:endParaRPr lang="en-SG" dirty="0"/>
          </a:p>
        </p:txBody>
      </p:sp>
    </p:spTree>
    <p:extLst>
      <p:ext uri="{BB962C8B-B14F-4D97-AF65-F5344CB8AC3E}">
        <p14:creationId xmlns:p14="http://schemas.microsoft.com/office/powerpoint/2010/main" val="282017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7725</TotalTime>
  <Words>2854</Words>
  <Application>Microsoft Office PowerPoint</Application>
  <PresentationFormat>On-screen Show (4:3)</PresentationFormat>
  <Paragraphs>520</Paragraphs>
  <Slides>60</Slides>
  <Notes>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60</vt:i4>
      </vt:variant>
    </vt:vector>
  </HeadingPairs>
  <TitlesOfParts>
    <vt:vector size="62" baseType="lpstr">
      <vt:lpstr>Blank Presentation</vt:lpstr>
      <vt:lpstr>C:\Users\S1752428C\Desktop\USB Saturn\Mathematics\Briefing and Sharing\Japan Trip\Presentations\mathematics-syllabus-sec-1-to-4-express-n(a)-course.pdf</vt:lpstr>
      <vt:lpstr>Mathematics Curriculum Framework of Singapore</vt:lpstr>
      <vt:lpstr>Section 1</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Section 2</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Format of National Curriculum</vt:lpstr>
      <vt:lpstr>Section 3</vt:lpstr>
      <vt:lpstr>Challenges</vt:lpstr>
      <vt:lpstr>Direction of Reforms</vt:lpstr>
      <vt:lpstr>Section 4</vt:lpstr>
      <vt:lpstr>Recommendations</vt:lpstr>
      <vt:lpstr>Key Facts and Figures</vt:lpstr>
      <vt:lpstr>Primary</vt:lpstr>
      <vt:lpstr>Secondary</vt:lpstr>
      <vt:lpstr>Pre-University</vt:lpstr>
      <vt:lpstr>Others</vt:lpstr>
      <vt:lpstr>Importance of Mathematics</vt:lpstr>
      <vt:lpstr>Mathematics Curriculum Framework</vt:lpstr>
      <vt:lpstr>General Aims of Mathematics Education</vt:lpstr>
      <vt:lpstr>Primary mathematics</vt:lpstr>
      <vt:lpstr>Aims</vt:lpstr>
      <vt:lpstr>Primary</vt:lpstr>
      <vt:lpstr>Differentiation at Upper Primary</vt:lpstr>
      <vt:lpstr>Secondary mathematics</vt:lpstr>
      <vt:lpstr>Different Syllabuses</vt:lpstr>
      <vt:lpstr>Aims</vt:lpstr>
      <vt:lpstr>O and N(A) Math</vt:lpstr>
      <vt:lpstr>N(T) Math</vt:lpstr>
      <vt:lpstr>Elective for Math</vt:lpstr>
      <vt:lpstr>O and N(A) Add Math</vt:lpstr>
      <vt:lpstr>Pre-university Mathematics</vt:lpstr>
      <vt:lpstr>Aims</vt:lpstr>
      <vt:lpstr>A-level Math</vt:lpstr>
      <vt:lpstr>Review of math curriculum</vt:lpstr>
      <vt:lpstr>2013 Curriculum</vt:lpstr>
      <vt:lpstr>2013 Curriculum</vt:lpstr>
      <vt:lpstr>Textbooks and Resources</vt:lpstr>
      <vt:lpstr>National Examinations</vt:lpstr>
      <vt:lpstr>Thank You </vt:lpstr>
    </vt:vector>
  </TitlesOfParts>
  <Company>Cheow Kian Soh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Education in Singapore</dc:title>
  <dc:creator>Cheow Kian Soh</dc:creator>
  <cp:lastModifiedBy>Cheow Kian SOH (MOE)</cp:lastModifiedBy>
  <cp:revision>418</cp:revision>
  <dcterms:created xsi:type="dcterms:W3CDTF">2005-10-02T07:47:00Z</dcterms:created>
  <dcterms:modified xsi:type="dcterms:W3CDTF">2016-02-16T04:17:03Z</dcterms:modified>
</cp:coreProperties>
</file>